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6" r:id="rId2"/>
    <p:sldId id="257" r:id="rId3"/>
    <p:sldId id="258" r:id="rId4"/>
    <p:sldId id="259" r:id="rId5"/>
    <p:sldId id="267" r:id="rId6"/>
    <p:sldId id="261" r:id="rId7"/>
    <p:sldId id="268" r:id="rId8"/>
    <p:sldId id="260" r:id="rId9"/>
    <p:sldId id="286" r:id="rId10"/>
    <p:sldId id="263" r:id="rId11"/>
    <p:sldId id="269" r:id="rId12"/>
    <p:sldId id="273" r:id="rId13"/>
    <p:sldId id="275" r:id="rId14"/>
    <p:sldId id="279" r:id="rId15"/>
    <p:sldId id="281" r:id="rId16"/>
    <p:sldId id="284" r:id="rId17"/>
    <p:sldId id="282" r:id="rId18"/>
    <p:sldId id="287" r:id="rId19"/>
    <p:sldId id="285"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03C60E-C84D-467C-9E24-F334906DBDEA}" type="datetimeFigureOut">
              <a:rPr lang="en-US" smtClean="0"/>
              <a:t>4/12/2021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B6C216-DFB6-443E-B914-D43042077E93}" type="slidenum">
              <a:rPr lang="en-US" smtClean="0"/>
              <a:t>‹#›</a:t>
            </a:fld>
            <a:endParaRPr lang="en-US" dirty="0"/>
          </a:p>
        </p:txBody>
      </p:sp>
    </p:spTree>
    <p:extLst>
      <p:ext uri="{BB962C8B-B14F-4D97-AF65-F5344CB8AC3E}">
        <p14:creationId xmlns:p14="http://schemas.microsoft.com/office/powerpoint/2010/main" val="27310750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4077087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51863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48531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1290842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323102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354667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76870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21725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1103619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407763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87EF43-28F0-486E-A318-A4E4C8E866F4}" type="datetimeFigureOut">
              <a:rPr lang="en-US" smtClean="0"/>
              <a:t>4/12/2021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0F7E3D-445E-43B6-B751-3F8B10472764}" type="slidenum">
              <a:rPr lang="en-US" smtClean="0"/>
              <a:t>‹#›</a:t>
            </a:fld>
            <a:endParaRPr lang="en-US" dirty="0"/>
          </a:p>
        </p:txBody>
      </p:sp>
    </p:spTree>
    <p:extLst>
      <p:ext uri="{BB962C8B-B14F-4D97-AF65-F5344CB8AC3E}">
        <p14:creationId xmlns:p14="http://schemas.microsoft.com/office/powerpoint/2010/main" val="87072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87EF43-28F0-486E-A318-A4E4C8E866F4}" type="datetimeFigureOut">
              <a:rPr lang="en-US" smtClean="0"/>
              <a:t>4/12/2021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F7E3D-445E-43B6-B751-3F8B10472764}" type="slidenum">
              <a:rPr lang="en-US" smtClean="0"/>
              <a:t>‹#›</a:t>
            </a:fld>
            <a:endParaRPr lang="en-US" dirty="0"/>
          </a:p>
        </p:txBody>
      </p:sp>
    </p:spTree>
    <p:extLst>
      <p:ext uri="{BB962C8B-B14F-4D97-AF65-F5344CB8AC3E}">
        <p14:creationId xmlns:p14="http://schemas.microsoft.com/office/powerpoint/2010/main" val="360262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leeschools.net/procurement"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eeschools.net/awarded-construction-solicitations" TargetMode="External"/><Relationship Id="rId2" Type="http://schemas.openxmlformats.org/officeDocument/2006/relationships/hyperlink" Target="http://www.leeschools.net/awarded-bids" TargetMode="Externa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hyperlink" Target="http://www.leeschools.net/construction-solicit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leeschools.net/construction-solicitations" TargetMode="External"/><Relationship Id="rId2" Type="http://schemas.openxmlformats.org/officeDocument/2006/relationships/hyperlink" Target="http://www.leeschools.net/active-solicitations"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121581"/>
            <a:ext cx="9144000" cy="1223963"/>
          </a:xfrm>
        </p:spPr>
        <p:txBody>
          <a:bodyPr>
            <a:normAutofit/>
          </a:bodyPr>
          <a:lstStyle/>
          <a:p>
            <a:r>
              <a:rPr lang="en-US" sz="7000" dirty="0">
                <a:latin typeface="Elephant" panose="02020904090505020303" pitchFamily="18" charset="0"/>
              </a:rPr>
              <a:t>Vendor Open House</a:t>
            </a:r>
          </a:p>
        </p:txBody>
      </p:sp>
      <p:sp>
        <p:nvSpPr>
          <p:cNvPr id="3" name="Subtitle 2"/>
          <p:cNvSpPr>
            <a:spLocks noGrp="1"/>
          </p:cNvSpPr>
          <p:nvPr>
            <p:ph type="subTitle" idx="1"/>
          </p:nvPr>
        </p:nvSpPr>
        <p:spPr>
          <a:xfrm>
            <a:off x="1524000" y="4773892"/>
            <a:ext cx="9144000" cy="1655762"/>
          </a:xfrm>
        </p:spPr>
        <p:txBody>
          <a:bodyPr>
            <a:normAutofit/>
          </a:bodyPr>
          <a:lstStyle/>
          <a:p>
            <a:r>
              <a:rPr lang="en-US" sz="3000" b="1" dirty="0">
                <a:latin typeface="Britannic Bold" panose="020B0903060703020204" pitchFamily="34" charset="0"/>
                <a:cs typeface="Mongolian Baiti" panose="03000500000000000000" pitchFamily="66" charset="0"/>
              </a:rPr>
              <a:t>School District of Lee County</a:t>
            </a:r>
          </a:p>
          <a:p>
            <a:r>
              <a:rPr lang="en-US" sz="3000" b="1" dirty="0">
                <a:latin typeface="Britannic Bold" panose="020B0903060703020204" pitchFamily="34" charset="0"/>
                <a:cs typeface="Mongolian Baiti" panose="03000500000000000000" pitchFamily="66" charset="0"/>
              </a:rPr>
              <a:t>Procurement Services</a:t>
            </a:r>
          </a:p>
          <a:p>
            <a:r>
              <a:rPr lang="en-US" sz="3000" b="1" dirty="0">
                <a:latin typeface="Britannic Bold" panose="020B0903060703020204" pitchFamily="34" charset="0"/>
                <a:cs typeface="Mongolian Baiti" panose="03000500000000000000" pitchFamily="66" charset="0"/>
              </a:rPr>
              <a:t>April 27, 2018</a:t>
            </a:r>
          </a:p>
        </p:txBody>
      </p:sp>
      <p:pic>
        <p:nvPicPr>
          <p:cNvPr id="5" name="Picture 4"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4860157" y="428348"/>
            <a:ext cx="2471686" cy="2264885"/>
          </a:xfrm>
          <a:prstGeom prst="rect">
            <a:avLst/>
          </a:prstGeom>
          <a:noFill/>
          <a:ln>
            <a:noFill/>
          </a:ln>
          <a:effectLst/>
        </p:spPr>
      </p:pic>
    </p:spTree>
    <p:extLst>
      <p:ext uri="{BB962C8B-B14F-4D97-AF65-F5344CB8AC3E}">
        <p14:creationId xmlns:p14="http://schemas.microsoft.com/office/powerpoint/2010/main" val="2588025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4475018"/>
            <a:ext cx="6553201" cy="2382982"/>
          </a:xfrm>
          <a:prstGeom prst="rect">
            <a:avLst/>
          </a:prstGeom>
        </p:spPr>
      </p:pic>
      <p:sp>
        <p:nvSpPr>
          <p:cNvPr id="2" name="Title 1"/>
          <p:cNvSpPr>
            <a:spLocks noGrp="1"/>
          </p:cNvSpPr>
          <p:nvPr>
            <p:ph type="title"/>
          </p:nvPr>
        </p:nvSpPr>
        <p:spPr>
          <a:xfrm>
            <a:off x="247650" y="0"/>
            <a:ext cx="10267950" cy="1505684"/>
          </a:xfrm>
        </p:spPr>
        <p:txBody>
          <a:bodyPr>
            <a:normAutofit/>
          </a:bodyPr>
          <a:lstStyle/>
          <a:p>
            <a:r>
              <a:rPr lang="en-US" sz="6000" u="sng" dirty="0">
                <a:latin typeface="Britannic Bold" panose="020B0903060703020204" pitchFamily="34" charset="0"/>
              </a:rPr>
              <a:t>Bid Openings</a:t>
            </a:r>
          </a:p>
        </p:txBody>
      </p:sp>
      <p:sp>
        <p:nvSpPr>
          <p:cNvPr id="3" name="Content Placeholder 2"/>
          <p:cNvSpPr>
            <a:spLocks noGrp="1"/>
          </p:cNvSpPr>
          <p:nvPr>
            <p:ph idx="1"/>
          </p:nvPr>
        </p:nvSpPr>
        <p:spPr>
          <a:xfrm>
            <a:off x="647701" y="1505684"/>
            <a:ext cx="10877549" cy="4465638"/>
          </a:xfrm>
        </p:spPr>
        <p:txBody>
          <a:bodyPr>
            <a:noAutofit/>
          </a:bodyPr>
          <a:lstStyle/>
          <a:p>
            <a:pPr algn="just"/>
            <a:r>
              <a:rPr lang="en-US" sz="2400" b="1" dirty="0">
                <a:latin typeface="Arial" panose="020B0604020202020204" pitchFamily="34" charset="0"/>
                <a:cs typeface="Arial" panose="020B0604020202020204" pitchFamily="34" charset="0"/>
              </a:rPr>
              <a:t>All formal bid openings are public</a:t>
            </a:r>
          </a:p>
          <a:p>
            <a:pPr algn="just"/>
            <a:r>
              <a:rPr lang="en-US" sz="2400" b="1" dirty="0">
                <a:latin typeface="Arial" panose="020B0604020202020204" pitchFamily="34" charset="0"/>
                <a:cs typeface="Arial" panose="020B0604020202020204" pitchFamily="34" charset="0"/>
              </a:rPr>
              <a:t>Bids are not awarded during the opening  </a:t>
            </a:r>
          </a:p>
          <a:p>
            <a:pPr algn="just"/>
            <a:r>
              <a:rPr lang="en-US" sz="2400" b="1" dirty="0">
                <a:latin typeface="Arial" panose="020B0604020202020204" pitchFamily="34" charset="0"/>
                <a:cs typeface="Arial" panose="020B0604020202020204" pitchFamily="34" charset="0"/>
              </a:rPr>
              <a:t>In compliance with Florida Statutes, bid prices are not disclosed at the bid opening</a:t>
            </a:r>
          </a:p>
          <a:p>
            <a:pPr algn="just"/>
            <a:r>
              <a:rPr lang="en-US" sz="2400" b="1" dirty="0">
                <a:latin typeface="Arial" panose="020B0604020202020204" pitchFamily="34" charset="0"/>
                <a:cs typeface="Arial" panose="020B0604020202020204" pitchFamily="34" charset="0"/>
              </a:rPr>
              <a:t>All submittals are subject to evaluation by the District before a recommendation of an award is presented to the School Board</a:t>
            </a:r>
          </a:p>
          <a:p>
            <a:pPr algn="just"/>
            <a:r>
              <a:rPr lang="en-US" sz="2400" b="1" dirty="0">
                <a:latin typeface="Arial" panose="020B0604020202020204" pitchFamily="34" charset="0"/>
                <a:cs typeface="Arial" panose="020B0604020202020204" pitchFamily="34" charset="0"/>
              </a:rPr>
              <a:t>All bids and proposals are subject to the Public Records Law</a:t>
            </a:r>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TextBox 4"/>
          <p:cNvSpPr txBox="1"/>
          <p:nvPr/>
        </p:nvSpPr>
        <p:spPr>
          <a:xfrm>
            <a:off x="11739716" y="363915"/>
            <a:ext cx="452283" cy="6494085"/>
          </a:xfrm>
          <a:prstGeom prst="rect">
            <a:avLst/>
          </a:prstGeom>
          <a:solidFill>
            <a:srgbClr val="00B050"/>
          </a:solidFill>
        </p:spPr>
        <p:txBody>
          <a:bodyPr wrap="square" rtlCol="0">
            <a:spAutoFit/>
          </a:bodyPr>
          <a:lstStyle/>
          <a:p>
            <a:pPr algn="ctr"/>
            <a:r>
              <a:rPr lang="en-US" sz="2600" b="1" dirty="0">
                <a:latin typeface="Arial" panose="020B0604020202020204" pitchFamily="34" charset="0"/>
                <a:cs typeface="Arial" panose="020B0604020202020204" pitchFamily="34" charset="0"/>
              </a:rPr>
              <a:t>NON</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3698658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260" y="4308229"/>
            <a:ext cx="4246306" cy="2549771"/>
          </a:xfrm>
          <a:prstGeom prst="rect">
            <a:avLst/>
          </a:prstGeom>
        </p:spPr>
      </p:pic>
      <p:sp>
        <p:nvSpPr>
          <p:cNvPr id="2" name="Title 1"/>
          <p:cNvSpPr>
            <a:spLocks noGrp="1"/>
          </p:cNvSpPr>
          <p:nvPr>
            <p:ph type="title"/>
          </p:nvPr>
        </p:nvSpPr>
        <p:spPr>
          <a:xfrm>
            <a:off x="152400" y="0"/>
            <a:ext cx="11201400" cy="1228725"/>
          </a:xfrm>
        </p:spPr>
        <p:txBody>
          <a:bodyPr>
            <a:normAutofit/>
          </a:bodyPr>
          <a:lstStyle/>
          <a:p>
            <a:r>
              <a:rPr lang="en-US" sz="6000" u="sng" dirty="0">
                <a:latin typeface="Britannic Bold" panose="020B0903060703020204" pitchFamily="34" charset="0"/>
              </a:rPr>
              <a:t>Expanding Your Business</a:t>
            </a:r>
          </a:p>
        </p:txBody>
      </p:sp>
      <p:sp>
        <p:nvSpPr>
          <p:cNvPr id="3" name="Content Placeholder 2"/>
          <p:cNvSpPr>
            <a:spLocks noGrp="1"/>
          </p:cNvSpPr>
          <p:nvPr>
            <p:ph idx="1"/>
          </p:nvPr>
        </p:nvSpPr>
        <p:spPr>
          <a:xfrm>
            <a:off x="833438" y="1228725"/>
            <a:ext cx="10463212" cy="3841138"/>
          </a:xfrm>
        </p:spPr>
        <p:txBody>
          <a:bodyPr>
            <a:noAutofit/>
          </a:bodyPr>
          <a:lstStyle/>
          <a:p>
            <a:pPr algn="just"/>
            <a:r>
              <a:rPr lang="en-US" sz="2400" b="1" dirty="0">
                <a:latin typeface="Arial" panose="020B0604020202020204" pitchFamily="34" charset="0"/>
                <a:cs typeface="Arial" panose="020B0604020202020204" pitchFamily="34" charset="0"/>
              </a:rPr>
              <a:t>Awarded vendors may sell their products and services to other government agencies through the bid piggyback process</a:t>
            </a:r>
          </a:p>
          <a:p>
            <a:pPr lvl="1" algn="just">
              <a:buFont typeface="Wingdings" panose="05000000000000000000" pitchFamily="2" charset="2"/>
              <a:buChar char="Ø"/>
            </a:pPr>
            <a:r>
              <a:rPr lang="en-US" sz="2200" b="1" dirty="0">
                <a:latin typeface="Arial" panose="020B0604020202020204" pitchFamily="34" charset="0"/>
                <a:cs typeface="Arial" panose="020B0604020202020204" pitchFamily="34" charset="0"/>
              </a:rPr>
              <a:t>If you won an award, this is a simple way to grow your business!!!!!!!</a:t>
            </a:r>
          </a:p>
          <a:p>
            <a:pPr lvl="1" algn="just">
              <a:buFont typeface="Wingdings" panose="05000000000000000000" pitchFamily="2" charset="2"/>
              <a:buChar char="Ø"/>
            </a:pPr>
            <a:r>
              <a:rPr lang="en-US" sz="2200" b="1" dirty="0">
                <a:latin typeface="Arial" panose="020B0604020202020204" pitchFamily="34" charset="0"/>
                <a:cs typeface="Arial" panose="020B0604020202020204" pitchFamily="34" charset="0"/>
              </a:rPr>
              <a:t>It makes Procurement Staff happy </a:t>
            </a:r>
            <a:r>
              <a:rPr lang="en-US" sz="2200" b="1" dirty="0">
                <a:solidFill>
                  <a:srgbClr val="FF0000"/>
                </a:solidFill>
                <a:latin typeface="Arial" panose="020B0604020202020204" pitchFamily="34" charset="0"/>
                <a:cs typeface="Arial" panose="020B0604020202020204" pitchFamily="34" charset="0"/>
                <a:sym typeface="Wingdings" panose="05000000000000000000" pitchFamily="2" charset="2"/>
              </a:rPr>
              <a:t>  </a:t>
            </a:r>
            <a:endParaRPr lang="en-US" sz="1800" b="1"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Notify each agency’s Purchasing Department of the bid you were awarded, a description of your products/services, and your contact information</a:t>
            </a:r>
            <a:endParaRPr lang="en-US" sz="2200" b="1" dirty="0">
              <a:latin typeface="Arial" panose="020B0604020202020204" pitchFamily="34" charset="0"/>
              <a:cs typeface="Arial" panose="020B0604020202020204" pitchFamily="34" charset="0"/>
            </a:endParaRPr>
          </a:p>
          <a:p>
            <a:pPr algn="just"/>
            <a:r>
              <a:rPr lang="en-US" sz="2400" b="1" dirty="0">
                <a:latin typeface="Arial" panose="020B0604020202020204" pitchFamily="34" charset="0"/>
                <a:cs typeface="Arial" panose="020B0604020202020204" pitchFamily="34" charset="0"/>
              </a:rPr>
              <a:t>This collaborative purchasing method increases the operating efficiency of multiple purchasing agencies and offers vendors the opportunity to expand their business base.</a:t>
            </a:r>
          </a:p>
        </p:txBody>
      </p:sp>
      <p:pic>
        <p:nvPicPr>
          <p:cNvPr id="8" name="Picture 7"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10" name="TextBox 9"/>
          <p:cNvSpPr txBox="1"/>
          <p:nvPr/>
        </p:nvSpPr>
        <p:spPr>
          <a:xfrm>
            <a:off x="11739716" y="363915"/>
            <a:ext cx="452283" cy="6494085"/>
          </a:xfrm>
          <a:prstGeom prst="rect">
            <a:avLst/>
          </a:prstGeom>
          <a:solidFill>
            <a:srgbClr val="00B050"/>
          </a:solidFill>
        </p:spPr>
        <p:txBody>
          <a:bodyPr wrap="square" rtlCol="0">
            <a:spAutoFit/>
          </a:bodyPr>
          <a:lstStyle/>
          <a:p>
            <a:pPr algn="ctr"/>
            <a:r>
              <a:rPr lang="en-US" sz="2600" b="1" dirty="0">
                <a:latin typeface="Arial" panose="020B0604020202020204" pitchFamily="34" charset="0"/>
                <a:cs typeface="Arial" panose="020B0604020202020204" pitchFamily="34" charset="0"/>
              </a:rPr>
              <a:t>NON</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80625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Autofit/>
          </a:bodyPr>
          <a:lstStyle/>
          <a:p>
            <a:pPr algn="ctr"/>
            <a:r>
              <a:rPr lang="en-US" sz="5500" u="sng" dirty="0">
                <a:latin typeface="Britannic Bold" panose="020B0903060703020204" pitchFamily="34" charset="0"/>
              </a:rPr>
              <a:t>Upcoming Solicitations</a:t>
            </a:r>
          </a:p>
        </p:txBody>
      </p:sp>
      <p:sp>
        <p:nvSpPr>
          <p:cNvPr id="3" name="Content Placeholder 2"/>
          <p:cNvSpPr>
            <a:spLocks noGrp="1"/>
          </p:cNvSpPr>
          <p:nvPr>
            <p:ph idx="1"/>
          </p:nvPr>
        </p:nvSpPr>
        <p:spPr>
          <a:xfrm>
            <a:off x="2907506" y="1211263"/>
            <a:ext cx="6376988" cy="5456237"/>
          </a:xfrm>
        </p:spPr>
        <p:txBody>
          <a:bodyPr>
            <a:noAutofit/>
          </a:bodyPr>
          <a:lstStyle/>
          <a:p>
            <a:r>
              <a:rPr lang="en-US" sz="2100" b="1" dirty="0">
                <a:latin typeface="Arial" panose="020B0604020202020204" pitchFamily="34" charset="0"/>
                <a:cs typeface="Arial" panose="020B0604020202020204" pitchFamily="34" charset="0"/>
              </a:rPr>
              <a:t>Cafeteria Parts &amp; Service (April)</a:t>
            </a:r>
          </a:p>
          <a:p>
            <a:r>
              <a:rPr lang="en-US" sz="2100" b="1" dirty="0">
                <a:latin typeface="Arial" panose="020B0604020202020204" pitchFamily="34" charset="0"/>
                <a:cs typeface="Arial" panose="020B0604020202020204" pitchFamily="34" charset="0"/>
              </a:rPr>
              <a:t>HVAC Parts &amp; Supplies (April/May)</a:t>
            </a:r>
          </a:p>
          <a:p>
            <a:pPr lvl="0"/>
            <a:r>
              <a:rPr lang="en-US" sz="2100" b="1" dirty="0">
                <a:latin typeface="Arial" panose="020B0604020202020204" pitchFamily="34" charset="0"/>
                <a:cs typeface="Arial" panose="020B0604020202020204" pitchFamily="34" charset="0"/>
              </a:rPr>
              <a:t>Fresh Produce (April/May)</a:t>
            </a:r>
          </a:p>
          <a:p>
            <a:pPr lvl="0"/>
            <a:r>
              <a:rPr lang="en-US" sz="2100" b="1" dirty="0">
                <a:latin typeface="Arial" panose="020B0604020202020204" pitchFamily="34" charset="0"/>
                <a:cs typeface="Arial" panose="020B0604020202020204" pitchFamily="34" charset="0"/>
              </a:rPr>
              <a:t>Ice Cream &amp; Frozen Specialty Items (April/May)</a:t>
            </a:r>
          </a:p>
          <a:p>
            <a:r>
              <a:rPr lang="en-US" sz="2100" b="1" dirty="0">
                <a:latin typeface="Arial" panose="020B0604020202020204" pitchFamily="34" charset="0"/>
                <a:cs typeface="Arial" panose="020B0604020202020204" pitchFamily="34" charset="0"/>
              </a:rPr>
              <a:t>Emergency Debris Removal/Disposal (May)</a:t>
            </a:r>
          </a:p>
          <a:p>
            <a:r>
              <a:rPr lang="en-US" sz="2100" b="1" dirty="0">
                <a:latin typeface="Arial" panose="020B0604020202020204" pitchFamily="34" charset="0"/>
                <a:cs typeface="Arial" panose="020B0604020202020204" pitchFamily="34" charset="0"/>
              </a:rPr>
              <a:t>Monitoring Emergency Debris Removal (May)</a:t>
            </a:r>
          </a:p>
          <a:p>
            <a:r>
              <a:rPr lang="en-US" sz="2100" b="1" dirty="0">
                <a:latin typeface="Arial" panose="020B0604020202020204" pitchFamily="34" charset="0"/>
                <a:cs typeface="Arial" panose="020B0604020202020204" pitchFamily="34" charset="0"/>
              </a:rPr>
              <a:t>Classroom AV &amp; Tech Installations (June)</a:t>
            </a:r>
          </a:p>
          <a:p>
            <a:r>
              <a:rPr lang="en-US" sz="2100" b="1" dirty="0">
                <a:latin typeface="Arial" panose="020B0604020202020204" pitchFamily="34" charset="0"/>
                <a:cs typeface="Arial" panose="020B0604020202020204" pitchFamily="34" charset="0"/>
              </a:rPr>
              <a:t>Two-way Radios (July)</a:t>
            </a:r>
          </a:p>
          <a:p>
            <a:r>
              <a:rPr lang="en-US" sz="2100" b="1" dirty="0">
                <a:latin typeface="Arial" panose="020B0604020202020204" pitchFamily="34" charset="0"/>
                <a:cs typeface="Arial" panose="020B0604020202020204" pitchFamily="34" charset="0"/>
              </a:rPr>
              <a:t>Emergency Plumbing Services (July)</a:t>
            </a:r>
          </a:p>
          <a:p>
            <a:r>
              <a:rPr lang="en-US" sz="2100" b="1" dirty="0">
                <a:latin typeface="Arial" panose="020B0604020202020204" pitchFamily="34" charset="0"/>
                <a:cs typeface="Arial" panose="020B0604020202020204" pitchFamily="34" charset="0"/>
              </a:rPr>
              <a:t>Flooring (August)</a:t>
            </a:r>
          </a:p>
          <a:p>
            <a:r>
              <a:rPr lang="en-US" sz="2100" b="1" dirty="0">
                <a:latin typeface="Arial" panose="020B0604020202020204" pitchFamily="34" charset="0"/>
                <a:cs typeface="Arial" panose="020B0604020202020204" pitchFamily="34" charset="0"/>
              </a:rPr>
              <a:t>Recapped Tires (August)</a:t>
            </a:r>
          </a:p>
          <a:p>
            <a:r>
              <a:rPr lang="en-US" sz="2100" b="1" dirty="0">
                <a:latin typeface="Arial" panose="020B0604020202020204" pitchFamily="34" charset="0"/>
                <a:cs typeface="Arial" panose="020B0604020202020204" pitchFamily="34" charset="0"/>
              </a:rPr>
              <a:t>Pressure Washing (August) </a:t>
            </a:r>
          </a:p>
          <a:p>
            <a:r>
              <a:rPr lang="en-US" sz="2100" b="1" dirty="0">
                <a:latin typeface="Arial" panose="020B0604020202020204" pitchFamily="34" charset="0"/>
                <a:cs typeface="Arial" panose="020B0604020202020204" pitchFamily="34" charset="0"/>
              </a:rPr>
              <a:t>Paper for Printing Services (October)</a:t>
            </a:r>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6" name="TextBox 5"/>
          <p:cNvSpPr txBox="1"/>
          <p:nvPr/>
        </p:nvSpPr>
        <p:spPr>
          <a:xfrm>
            <a:off x="11739716" y="363915"/>
            <a:ext cx="452283" cy="6494085"/>
          </a:xfrm>
          <a:prstGeom prst="rect">
            <a:avLst/>
          </a:prstGeom>
          <a:solidFill>
            <a:srgbClr val="00B050"/>
          </a:solidFill>
        </p:spPr>
        <p:txBody>
          <a:bodyPr wrap="square" rtlCol="0">
            <a:spAutoFit/>
          </a:bodyPr>
          <a:lstStyle/>
          <a:p>
            <a:pPr algn="ctr"/>
            <a:r>
              <a:rPr lang="en-US" sz="2600" b="1" dirty="0">
                <a:latin typeface="Arial" panose="020B0604020202020204" pitchFamily="34" charset="0"/>
                <a:cs typeface="Arial" panose="020B0604020202020204" pitchFamily="34" charset="0"/>
              </a:rPr>
              <a:t>NON</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3243568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 y="1"/>
            <a:ext cx="9944100" cy="1181100"/>
          </a:xfrm>
        </p:spPr>
        <p:txBody>
          <a:bodyPr>
            <a:normAutofit/>
          </a:bodyPr>
          <a:lstStyle/>
          <a:p>
            <a:r>
              <a:rPr lang="en-US" sz="5500" u="sng" dirty="0">
                <a:latin typeface="Britannic Bold" panose="020B0903060703020204" pitchFamily="34" charset="0"/>
              </a:rPr>
              <a:t>Construction Solicitations</a:t>
            </a:r>
          </a:p>
        </p:txBody>
      </p:sp>
      <p:sp>
        <p:nvSpPr>
          <p:cNvPr id="3" name="Content Placeholder 2"/>
          <p:cNvSpPr>
            <a:spLocks noGrp="1"/>
          </p:cNvSpPr>
          <p:nvPr>
            <p:ph idx="1"/>
          </p:nvPr>
        </p:nvSpPr>
        <p:spPr>
          <a:xfrm>
            <a:off x="771525" y="1047750"/>
            <a:ext cx="10648950" cy="5810250"/>
          </a:xfrm>
        </p:spPr>
        <p:txBody>
          <a:bodyPr>
            <a:noAutofit/>
          </a:bodyPr>
          <a:lstStyle/>
          <a:p>
            <a:pPr algn="just"/>
            <a:r>
              <a:rPr lang="en-US" sz="2100" b="1" dirty="0">
                <a:latin typeface="Arial" panose="020B0604020202020204" pitchFamily="34" charset="0"/>
                <a:cs typeface="Arial" panose="020B0604020202020204" pitchFamily="34" charset="0"/>
              </a:rPr>
              <a:t>The Procurement Services solicits contracts for construction-related services</a:t>
            </a:r>
          </a:p>
          <a:p>
            <a:pPr algn="just"/>
            <a:r>
              <a:rPr lang="en-US" sz="2100" b="1" dirty="0">
                <a:latin typeface="Arial" panose="020B0604020202020204" pitchFamily="34" charset="0"/>
                <a:cs typeface="Arial" panose="020B0604020202020204" pitchFamily="34" charset="0"/>
              </a:rPr>
              <a:t>Continuing Contracts awarded in alignment with the Consultants’ Competitive Negotiation Act (CCNA) (section 287.055, Florida Statutes). </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Architect</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Building Official</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Civil Engineering</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Mechanical, Electrical, and Plumbing (MEP) Engineering</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General Contractor less than $200K and  $200K - $2 Million</a:t>
            </a:r>
          </a:p>
          <a:p>
            <a:pPr lvl="2" algn="just">
              <a:buFont typeface="Wingdings" panose="05000000000000000000" pitchFamily="2" charset="2"/>
              <a:buChar char="ü"/>
            </a:pPr>
            <a:r>
              <a:rPr lang="en-US" dirty="0">
                <a:latin typeface="Arial" panose="020B0604020202020204" pitchFamily="34" charset="0"/>
                <a:cs typeface="Arial" panose="020B0604020202020204" pitchFamily="34" charset="0"/>
              </a:rPr>
              <a:t>Bonding required only for projects $200K - $2 Million</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Roof Consultant</a:t>
            </a:r>
          </a:p>
          <a:p>
            <a:pPr algn="just"/>
            <a:r>
              <a:rPr lang="en-US" sz="2100" b="1" dirty="0">
                <a:latin typeface="Arial" panose="020B0604020202020204" pitchFamily="34" charset="0"/>
                <a:cs typeface="Arial" panose="020B0604020202020204" pitchFamily="34" charset="0"/>
              </a:rPr>
              <a:t>Providers of construction services in accordance with the purchasing model known as Construction Manager at Risk (CMAR). </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Guaranteed maximum price (GMP)</a:t>
            </a:r>
          </a:p>
          <a:p>
            <a:pPr lvl="1" algn="just">
              <a:buFont typeface="Wingdings" panose="05000000000000000000" pitchFamily="2" charset="2"/>
              <a:buChar char="Ø"/>
            </a:pPr>
            <a:r>
              <a:rPr lang="en-US" sz="2000" dirty="0">
                <a:latin typeface="Arial" panose="020B0604020202020204" pitchFamily="34" charset="0"/>
                <a:cs typeface="Arial" panose="020B0604020202020204" pitchFamily="34" charset="0"/>
              </a:rPr>
              <a:t>Construction services include and are not limited to the process of building, altering, repairing, improving, or demolishing any structure or building, or other improvements including roadways, utilities, and facility site work. </a:t>
            </a:r>
          </a:p>
          <a:p>
            <a:pPr algn="just"/>
            <a:r>
              <a:rPr lang="en-US" sz="2100" b="1" dirty="0">
                <a:latin typeface="Arial" panose="020B0604020202020204" pitchFamily="34" charset="0"/>
                <a:cs typeface="Arial" panose="020B0604020202020204" pitchFamily="34" charset="0"/>
              </a:rPr>
              <a:t>Providers of other construction related services</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11020424" y="0"/>
            <a:ext cx="1171575" cy="1047750"/>
          </a:xfrm>
          <a:prstGeom prst="rect">
            <a:avLst/>
          </a:prstGeom>
          <a:noFill/>
          <a:ln>
            <a:noFill/>
          </a:ln>
          <a:effectLst/>
        </p:spPr>
      </p:pic>
      <p:sp>
        <p:nvSpPr>
          <p:cNvPr id="6" name="TextBox 5"/>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3172642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5033" y="1624975"/>
            <a:ext cx="4075879" cy="4380271"/>
          </a:xfrm>
          <a:prstGeom prst="rect">
            <a:avLst/>
          </a:prstGeom>
        </p:spPr>
      </p:pic>
      <p:sp>
        <p:nvSpPr>
          <p:cNvPr id="2" name="Title 1"/>
          <p:cNvSpPr>
            <a:spLocks noGrp="1"/>
          </p:cNvSpPr>
          <p:nvPr>
            <p:ph type="title"/>
          </p:nvPr>
        </p:nvSpPr>
        <p:spPr>
          <a:xfrm>
            <a:off x="838200" y="0"/>
            <a:ext cx="10515600" cy="1325563"/>
          </a:xfrm>
        </p:spPr>
        <p:txBody>
          <a:bodyPr>
            <a:normAutofit/>
          </a:bodyPr>
          <a:lstStyle/>
          <a:p>
            <a:pPr algn="ctr"/>
            <a:r>
              <a:rPr lang="en-US" sz="6000" u="sng" dirty="0">
                <a:latin typeface="Britannic Bold" panose="020B0903060703020204" pitchFamily="34" charset="0"/>
              </a:rPr>
              <a:t>Advertising &amp; Opening</a:t>
            </a:r>
          </a:p>
        </p:txBody>
      </p:sp>
      <p:sp>
        <p:nvSpPr>
          <p:cNvPr id="3" name="Content Placeholder 2"/>
          <p:cNvSpPr>
            <a:spLocks noGrp="1"/>
          </p:cNvSpPr>
          <p:nvPr>
            <p:ph idx="1"/>
          </p:nvPr>
        </p:nvSpPr>
        <p:spPr>
          <a:xfrm>
            <a:off x="264203" y="1805096"/>
            <a:ext cx="8879797" cy="4905419"/>
          </a:xfrm>
        </p:spPr>
        <p:txBody>
          <a:bodyPr>
            <a:noAutofit/>
          </a:bodyPr>
          <a:lstStyle/>
          <a:p>
            <a:r>
              <a:rPr lang="en-US" sz="2000" b="1" dirty="0"/>
              <a:t>Vendor list developed prior to advertising </a:t>
            </a:r>
          </a:p>
          <a:p>
            <a:pPr lvl="1">
              <a:spcAft>
                <a:spcPts val="600"/>
              </a:spcAft>
              <a:buFont typeface="Wingdings" panose="05000000000000000000" pitchFamily="2" charset="2"/>
              <a:buChar char="Ø"/>
            </a:pPr>
            <a:r>
              <a:rPr lang="en-US" sz="2000" b="1" dirty="0"/>
              <a:t>The District attempts to contact registered</a:t>
            </a:r>
          </a:p>
          <a:p>
            <a:r>
              <a:rPr lang="en-US" sz="2000" b="1" dirty="0"/>
              <a:t>Legal notice advertised with Fort Myers News-Press</a:t>
            </a:r>
          </a:p>
          <a:p>
            <a:pPr lvl="1">
              <a:spcAft>
                <a:spcPts val="600"/>
              </a:spcAft>
              <a:buFont typeface="Wingdings" panose="05000000000000000000" pitchFamily="2" charset="2"/>
              <a:buChar char="Ø"/>
            </a:pPr>
            <a:r>
              <a:rPr lang="en-US" sz="2000" b="1" dirty="0"/>
              <a:t>Required by law</a:t>
            </a:r>
          </a:p>
          <a:p>
            <a:r>
              <a:rPr lang="en-US" sz="2000" b="1" dirty="0"/>
              <a:t>RFQ publicly posted on the Procurement website. </a:t>
            </a:r>
          </a:p>
          <a:p>
            <a:pPr lvl="1">
              <a:spcAft>
                <a:spcPts val="600"/>
              </a:spcAft>
              <a:buFont typeface="Wingdings" panose="05000000000000000000" pitchFamily="2" charset="2"/>
              <a:buChar char="Ø"/>
            </a:pPr>
            <a:r>
              <a:rPr lang="en-US" sz="2000" b="1" dirty="0"/>
              <a:t>Contractors should regularly visit </a:t>
            </a:r>
            <a:r>
              <a:rPr lang="en-US" sz="2000" b="1" dirty="0">
                <a:hlinkClick r:id="rId3"/>
              </a:rPr>
              <a:t>https://www.leeschools.net/procurement</a:t>
            </a:r>
            <a:r>
              <a:rPr lang="en-US" sz="2000" b="1" dirty="0"/>
              <a:t> </a:t>
            </a:r>
          </a:p>
          <a:p>
            <a:r>
              <a:rPr lang="en-US" sz="2000" b="1" dirty="0"/>
              <a:t>All publications will specify the:</a:t>
            </a:r>
          </a:p>
          <a:p>
            <a:pPr lvl="1">
              <a:buFont typeface="Wingdings" panose="05000000000000000000" pitchFamily="2" charset="2"/>
              <a:buChar char="Ø"/>
            </a:pPr>
            <a:r>
              <a:rPr lang="en-US" sz="2000" b="1" dirty="0"/>
              <a:t>Date</a:t>
            </a:r>
          </a:p>
          <a:p>
            <a:pPr lvl="1">
              <a:buFont typeface="Wingdings" panose="05000000000000000000" pitchFamily="2" charset="2"/>
              <a:buChar char="Ø"/>
            </a:pPr>
            <a:r>
              <a:rPr lang="en-US" sz="2000" b="1" dirty="0"/>
              <a:t>Time</a:t>
            </a:r>
          </a:p>
          <a:p>
            <a:pPr lvl="1">
              <a:buFont typeface="Wingdings" panose="05000000000000000000" pitchFamily="2" charset="2"/>
              <a:buChar char="Ø"/>
            </a:pPr>
            <a:r>
              <a:rPr lang="en-US" sz="2000" b="1" dirty="0"/>
              <a:t>Location of the mandatory pre-submission meeting (if any)</a:t>
            </a:r>
          </a:p>
          <a:p>
            <a:pPr lvl="1">
              <a:spcAft>
                <a:spcPts val="600"/>
              </a:spcAft>
              <a:buFont typeface="Wingdings" panose="05000000000000000000" pitchFamily="2" charset="2"/>
              <a:buChar char="Ø"/>
            </a:pPr>
            <a:r>
              <a:rPr lang="en-US" sz="2000" b="1" dirty="0"/>
              <a:t>Responses due date </a:t>
            </a:r>
          </a:p>
          <a:p>
            <a:r>
              <a:rPr lang="en-US" sz="2000" b="1" dirty="0">
                <a:cs typeface="Arial" panose="020B0604020202020204" pitchFamily="34" charset="0"/>
              </a:rPr>
              <a:t>Responses to the RFQ will be publicly opened at the date and time specified in the RFQ or any addenda. </a:t>
            </a:r>
          </a:p>
        </p:txBody>
      </p:sp>
      <p:pic>
        <p:nvPicPr>
          <p:cNvPr id="4" name="Picture 3" descr="kids holding district seal"/>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666876" cy="1505684"/>
          </a:xfrm>
          <a:prstGeom prst="rect">
            <a:avLst/>
          </a:prstGeom>
          <a:noFill/>
          <a:ln>
            <a:noFill/>
          </a:ln>
          <a:effectLst/>
        </p:spPr>
      </p:pic>
      <p:sp>
        <p:nvSpPr>
          <p:cNvPr id="5" name="TextBox 4"/>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1490363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916" y="4000500"/>
            <a:ext cx="2971800" cy="2857500"/>
          </a:xfrm>
          <a:prstGeom prst="rect">
            <a:avLst/>
          </a:prstGeom>
        </p:spPr>
      </p:pic>
      <p:sp>
        <p:nvSpPr>
          <p:cNvPr id="2" name="Title 1"/>
          <p:cNvSpPr>
            <a:spLocks noGrp="1"/>
          </p:cNvSpPr>
          <p:nvPr>
            <p:ph type="title"/>
          </p:nvPr>
        </p:nvSpPr>
        <p:spPr>
          <a:xfrm>
            <a:off x="838200" y="98835"/>
            <a:ext cx="10515600" cy="1325563"/>
          </a:xfrm>
        </p:spPr>
        <p:txBody>
          <a:bodyPr>
            <a:normAutofit/>
          </a:bodyPr>
          <a:lstStyle/>
          <a:p>
            <a:pPr algn="ctr"/>
            <a:r>
              <a:rPr lang="en-US" sz="6000" u="sng" dirty="0">
                <a:latin typeface="Britannic Bold" panose="020B0903060703020204" pitchFamily="34" charset="0"/>
              </a:rPr>
              <a:t>RFQ Evaluation Process</a:t>
            </a:r>
          </a:p>
        </p:txBody>
      </p:sp>
      <p:sp>
        <p:nvSpPr>
          <p:cNvPr id="3" name="Content Placeholder 2"/>
          <p:cNvSpPr>
            <a:spLocks noGrp="1"/>
          </p:cNvSpPr>
          <p:nvPr>
            <p:ph idx="1"/>
          </p:nvPr>
        </p:nvSpPr>
        <p:spPr>
          <a:xfrm>
            <a:off x="1666876" y="1525675"/>
            <a:ext cx="9135972" cy="4579483"/>
          </a:xfrm>
        </p:spPr>
        <p:txBody>
          <a:bodyPr>
            <a:normAutofit fontScale="92500" lnSpcReduction="20000"/>
          </a:bodyPr>
          <a:lstStyle/>
          <a:p>
            <a:pPr>
              <a:spcAft>
                <a:spcPts val="1200"/>
              </a:spcAft>
            </a:pPr>
            <a:r>
              <a:rPr lang="en-US" sz="3500" b="1" dirty="0">
                <a:latin typeface="Arial" panose="020B0604020202020204" pitchFamily="34" charset="0"/>
                <a:cs typeface="Arial" panose="020B0604020202020204" pitchFamily="34" charset="0"/>
              </a:rPr>
              <a:t>Each Solicitation has a defined group who will evaluate responses</a:t>
            </a:r>
          </a:p>
          <a:p>
            <a:pPr>
              <a:spcAft>
                <a:spcPts val="1200"/>
              </a:spcAft>
            </a:pPr>
            <a:r>
              <a:rPr lang="en-US" sz="3500" b="1" dirty="0">
                <a:latin typeface="Arial" panose="020B0604020202020204" pitchFamily="34" charset="0"/>
                <a:cs typeface="Arial" panose="020B0604020202020204" pitchFamily="34" charset="0"/>
              </a:rPr>
              <a:t>Responses are publicly scored &amp; a shortlist of vendors is selected for presentations</a:t>
            </a:r>
          </a:p>
          <a:p>
            <a:pPr>
              <a:spcAft>
                <a:spcPts val="1200"/>
              </a:spcAft>
            </a:pPr>
            <a:r>
              <a:rPr lang="en-US" sz="3500" b="1" dirty="0">
                <a:latin typeface="Arial" panose="020B0604020202020204" pitchFamily="34" charset="0"/>
                <a:cs typeface="Arial" panose="020B0604020202020204" pitchFamily="34" charset="0"/>
              </a:rPr>
              <a:t>Presentations and Interviews are conducted </a:t>
            </a:r>
          </a:p>
          <a:p>
            <a:pPr>
              <a:spcAft>
                <a:spcPts val="1200"/>
              </a:spcAft>
            </a:pPr>
            <a:r>
              <a:rPr lang="en-US" sz="3500" b="1" dirty="0">
                <a:latin typeface="Arial" panose="020B0604020202020204" pitchFamily="34" charset="0"/>
                <a:cs typeface="Arial" panose="020B0604020202020204" pitchFamily="34" charset="0"/>
              </a:rPr>
              <a:t>Public scoring of presentations occurs</a:t>
            </a:r>
          </a:p>
          <a:p>
            <a:pPr>
              <a:spcAft>
                <a:spcPts val="1200"/>
              </a:spcAft>
            </a:pPr>
            <a:r>
              <a:rPr lang="en-US" sz="3500" b="1" dirty="0">
                <a:latin typeface="Arial" panose="020B0604020202020204" pitchFamily="34" charset="0"/>
                <a:cs typeface="Arial" panose="020B0604020202020204" pitchFamily="34" charset="0"/>
              </a:rPr>
              <a:t>Board approves ranking</a:t>
            </a:r>
          </a:p>
          <a:p>
            <a:pPr>
              <a:spcAft>
                <a:spcPts val="1200"/>
              </a:spcAft>
            </a:pPr>
            <a:r>
              <a:rPr lang="en-US" sz="3500" b="1" dirty="0">
                <a:latin typeface="Arial" panose="020B0604020202020204" pitchFamily="34" charset="0"/>
                <a:cs typeface="Arial" panose="020B0604020202020204" pitchFamily="34" charset="0"/>
              </a:rPr>
              <a:t>Negotiation of each contract occurs</a:t>
            </a:r>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TextBox 4"/>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133196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039" y="4060893"/>
            <a:ext cx="2949677" cy="2797107"/>
          </a:xfrm>
          <a:prstGeom prst="rect">
            <a:avLst/>
          </a:prstGeom>
        </p:spPr>
      </p:pic>
      <p:sp>
        <p:nvSpPr>
          <p:cNvPr id="2" name="Title 1"/>
          <p:cNvSpPr>
            <a:spLocks noGrp="1"/>
          </p:cNvSpPr>
          <p:nvPr>
            <p:ph type="title"/>
          </p:nvPr>
        </p:nvSpPr>
        <p:spPr>
          <a:xfrm>
            <a:off x="0" y="0"/>
            <a:ext cx="12192000" cy="1325563"/>
          </a:xfrm>
        </p:spPr>
        <p:txBody>
          <a:bodyPr>
            <a:noAutofit/>
          </a:bodyPr>
          <a:lstStyle/>
          <a:p>
            <a:pPr algn="ctr"/>
            <a:r>
              <a:rPr lang="en-US" sz="5500" u="sng" dirty="0">
                <a:latin typeface="Britannic Bold" panose="020B0903060703020204" pitchFamily="34" charset="0"/>
              </a:rPr>
              <a:t>Upcoming Construction Solicitations</a:t>
            </a:r>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Content Placeholder 2"/>
          <p:cNvSpPr>
            <a:spLocks noGrp="1"/>
          </p:cNvSpPr>
          <p:nvPr>
            <p:ph idx="1"/>
          </p:nvPr>
        </p:nvSpPr>
        <p:spPr>
          <a:xfrm>
            <a:off x="833438" y="1325563"/>
            <a:ext cx="9197788" cy="4834676"/>
          </a:xfrm>
        </p:spPr>
        <p:txBody>
          <a:bodyPr>
            <a:noAutofit/>
          </a:bodyPr>
          <a:lstStyle/>
          <a:p>
            <a:r>
              <a:rPr lang="en-US" sz="3700" b="1" dirty="0">
                <a:latin typeface="Arial" panose="020B0604020202020204" pitchFamily="34" charset="0"/>
                <a:cs typeface="Arial" panose="020B0604020202020204" pitchFamily="34" charset="0"/>
              </a:rPr>
              <a:t>Continuing Contracts</a:t>
            </a:r>
          </a:p>
          <a:p>
            <a:pPr lvl="1">
              <a:buFont typeface="Wingdings" panose="05000000000000000000" pitchFamily="2" charset="2"/>
              <a:buChar char="Ø"/>
            </a:pPr>
            <a:r>
              <a:rPr lang="en-US" sz="2900" b="1" dirty="0">
                <a:latin typeface="Arial" panose="020B0604020202020204" pitchFamily="34" charset="0"/>
                <a:cs typeface="Arial" panose="020B0604020202020204" pitchFamily="34" charset="0"/>
              </a:rPr>
              <a:t>Architectural Services (April)</a:t>
            </a:r>
          </a:p>
          <a:p>
            <a:pPr lvl="1">
              <a:buFont typeface="Wingdings" panose="05000000000000000000" pitchFamily="2" charset="2"/>
              <a:buChar char="Ø"/>
            </a:pPr>
            <a:r>
              <a:rPr lang="en-US" sz="2900" b="1" dirty="0">
                <a:latin typeface="Arial" panose="020B0604020202020204" pitchFamily="34" charset="0"/>
                <a:cs typeface="Arial" panose="020B0604020202020204" pitchFamily="34" charset="0"/>
              </a:rPr>
              <a:t>Roof Consultant (April)</a:t>
            </a:r>
          </a:p>
          <a:p>
            <a:pPr lvl="1">
              <a:buFont typeface="Wingdings" panose="05000000000000000000" pitchFamily="2" charset="2"/>
              <a:buChar char="Ø"/>
            </a:pPr>
            <a:r>
              <a:rPr lang="en-US" sz="2900" b="1" dirty="0">
                <a:latin typeface="Arial" panose="020B0604020202020204" pitchFamily="34" charset="0"/>
                <a:cs typeface="Arial" panose="020B0604020202020204" pitchFamily="34" charset="0"/>
              </a:rPr>
              <a:t>Civil Engineer (May)</a:t>
            </a:r>
          </a:p>
          <a:p>
            <a:pPr lvl="1">
              <a:buFont typeface="Wingdings" panose="05000000000000000000" pitchFamily="2" charset="2"/>
              <a:buChar char="Ø"/>
            </a:pPr>
            <a:r>
              <a:rPr lang="en-US" sz="2900" b="1" dirty="0">
                <a:latin typeface="Arial" panose="020B0604020202020204" pitchFamily="34" charset="0"/>
                <a:cs typeface="Arial" panose="020B0604020202020204" pitchFamily="34" charset="0"/>
              </a:rPr>
              <a:t>Mechanical, Electrical, and Plumbing (MEP) Engineering (May)</a:t>
            </a:r>
          </a:p>
          <a:p>
            <a:pPr lvl="1">
              <a:buFont typeface="Wingdings" panose="05000000000000000000" pitchFamily="2" charset="2"/>
              <a:buChar char="Ø"/>
            </a:pPr>
            <a:r>
              <a:rPr lang="en-US" sz="2900" b="1" dirty="0">
                <a:latin typeface="Arial" panose="020B0604020202020204" pitchFamily="34" charset="0"/>
                <a:cs typeface="Arial" panose="020B0604020202020204" pitchFamily="34" charset="0"/>
              </a:rPr>
              <a:t>Building Official (June)</a:t>
            </a:r>
          </a:p>
          <a:p>
            <a:pPr lvl="1">
              <a:buFont typeface="Wingdings" panose="05000000000000000000" pitchFamily="2" charset="2"/>
              <a:buChar char="Ø"/>
            </a:pPr>
            <a:r>
              <a:rPr lang="en-US" sz="2900" b="1" dirty="0">
                <a:latin typeface="Arial" panose="020B0604020202020204" pitchFamily="34" charset="0"/>
                <a:cs typeface="Arial" panose="020B0604020202020204" pitchFamily="34" charset="0"/>
              </a:rPr>
              <a:t>General Contractor - less than $200K (July)</a:t>
            </a:r>
            <a:endParaRPr lang="en-US" sz="2900" b="1" dirty="0"/>
          </a:p>
          <a:p>
            <a:pPr lvl="1">
              <a:buFont typeface="Wingdings" panose="05000000000000000000" pitchFamily="2" charset="2"/>
              <a:buChar char="Ø"/>
            </a:pPr>
            <a:r>
              <a:rPr lang="en-US" sz="2900" b="1" dirty="0">
                <a:latin typeface="Arial" panose="020B0604020202020204" pitchFamily="34" charset="0"/>
                <a:cs typeface="Arial" panose="020B0604020202020204" pitchFamily="34" charset="0"/>
              </a:rPr>
              <a:t>General Contractor  - $200K - $2 Million (July)</a:t>
            </a:r>
          </a:p>
          <a:p>
            <a:pPr lvl="2">
              <a:buFont typeface="Wingdings" panose="05000000000000000000" pitchFamily="2" charset="2"/>
              <a:buChar char="v"/>
            </a:pPr>
            <a:r>
              <a:rPr lang="en-US" sz="2700" b="1" dirty="0">
                <a:latin typeface="Arial" panose="020B0604020202020204" pitchFamily="34" charset="0"/>
                <a:cs typeface="Arial" panose="020B0604020202020204" pitchFamily="34" charset="0"/>
              </a:rPr>
              <a:t>Bonding Required</a:t>
            </a:r>
          </a:p>
        </p:txBody>
      </p:sp>
      <p:sp>
        <p:nvSpPr>
          <p:cNvPr id="6" name="TextBox 5"/>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186450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Autofit/>
          </a:bodyPr>
          <a:lstStyle/>
          <a:p>
            <a:pPr algn="ctr"/>
            <a:r>
              <a:rPr lang="en-US" sz="5500" u="sng" dirty="0">
                <a:latin typeface="Britannic Bold" panose="020B0903060703020204" pitchFamily="34" charset="0"/>
              </a:rPr>
              <a:t>Subcontracting on District Projects</a:t>
            </a:r>
          </a:p>
        </p:txBody>
      </p:sp>
      <p:sp>
        <p:nvSpPr>
          <p:cNvPr id="3" name="Content Placeholder 2"/>
          <p:cNvSpPr>
            <a:spLocks noGrp="1"/>
          </p:cNvSpPr>
          <p:nvPr>
            <p:ph idx="1"/>
          </p:nvPr>
        </p:nvSpPr>
        <p:spPr>
          <a:xfrm>
            <a:off x="735882" y="1163271"/>
            <a:ext cx="11229975" cy="4351338"/>
          </a:xfrm>
        </p:spPr>
        <p:txBody>
          <a:bodyPr/>
          <a:lstStyle/>
          <a:p>
            <a:r>
              <a:rPr lang="en-US" b="1" dirty="0"/>
              <a:t>Construction Projects awarded to Construction Management (CM) firms</a:t>
            </a:r>
          </a:p>
          <a:p>
            <a:r>
              <a:rPr lang="en-US" b="1" dirty="0"/>
              <a:t>CM Firms solicit bids from qualified subcontractors to develop their Guaranteed Maximum Price (GMP) </a:t>
            </a:r>
          </a:p>
          <a:p>
            <a:r>
              <a:rPr lang="en-US" b="1" dirty="0"/>
              <a:t>Subcontractors must bid directly with the awarded CM for each major project</a:t>
            </a:r>
          </a:p>
          <a:p>
            <a:pPr lvl="1">
              <a:buFont typeface="Wingdings" panose="05000000000000000000" pitchFamily="2" charset="2"/>
              <a:buChar char="Ø"/>
            </a:pPr>
            <a:r>
              <a:rPr lang="en-US" b="1" dirty="0"/>
              <a:t>Awarded CMs are posted on the Procurement website</a:t>
            </a:r>
          </a:p>
          <a:p>
            <a:pPr lvl="1">
              <a:buFont typeface="Wingdings" panose="05000000000000000000" pitchFamily="2" charset="2"/>
              <a:buChar char="Ø"/>
            </a:pPr>
            <a:r>
              <a:rPr lang="en-US" b="1" dirty="0"/>
              <a:t>Subcontractors must monitor Procurement website</a:t>
            </a:r>
          </a:p>
          <a:p>
            <a:r>
              <a:rPr lang="en-US" b="1" dirty="0"/>
              <a:t>District Project Manager monitors the CM bidding process</a:t>
            </a:r>
          </a:p>
          <a:p>
            <a:pPr lvl="1">
              <a:buFont typeface="Wingdings" panose="05000000000000000000" pitchFamily="2" charset="2"/>
              <a:buChar char="Ø"/>
            </a:pPr>
            <a:r>
              <a:rPr lang="en-US" b="1" dirty="0"/>
              <a:t>Attend bid openings</a:t>
            </a:r>
          </a:p>
          <a:p>
            <a:pPr lvl="1">
              <a:buFont typeface="Wingdings" panose="05000000000000000000" pitchFamily="2" charset="2"/>
              <a:buChar char="Ø"/>
            </a:pPr>
            <a:r>
              <a:rPr lang="en-US" b="1" dirty="0"/>
              <a:t>Review Subcontractor Qualifications and Licenses</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TextBox 4"/>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spTree>
    <p:extLst>
      <p:ext uri="{BB962C8B-B14F-4D97-AF65-F5344CB8AC3E}">
        <p14:creationId xmlns:p14="http://schemas.microsoft.com/office/powerpoint/2010/main" val="2217509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99651"/>
          </a:xfrm>
          <a:noFill/>
        </p:spPr>
        <p:txBody>
          <a:bodyPr>
            <a:noAutofit/>
          </a:bodyPr>
          <a:lstStyle/>
          <a:p>
            <a:pPr algn="ctr"/>
            <a:r>
              <a:rPr lang="en-US" sz="5000" u="sng" dirty="0">
                <a:latin typeface="Britannic Bold" panose="020B0903060703020204" pitchFamily="34" charset="0"/>
              </a:rPr>
              <a:t>Current General Contractors</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5" name="Content Placeholder 2"/>
          <p:cNvSpPr>
            <a:spLocks noGrp="1"/>
          </p:cNvSpPr>
          <p:nvPr>
            <p:ph idx="1"/>
          </p:nvPr>
        </p:nvSpPr>
        <p:spPr>
          <a:xfrm>
            <a:off x="556684" y="1192707"/>
            <a:ext cx="5682582" cy="4351338"/>
          </a:xfrm>
        </p:spPr>
        <p:txBody>
          <a:bodyPr>
            <a:normAutofit/>
          </a:bodyPr>
          <a:lstStyle/>
          <a:p>
            <a:r>
              <a:rPr lang="en-US" b="1" dirty="0">
                <a:solidFill>
                  <a:srgbClr val="00B050"/>
                </a:solidFill>
                <a:latin typeface="Arial" panose="020B0604020202020204" pitchFamily="34" charset="0"/>
                <a:cs typeface="Arial" panose="020B0604020202020204" pitchFamily="34" charset="0"/>
              </a:rPr>
              <a:t>Chris-Tel Construction</a:t>
            </a:r>
          </a:p>
          <a:p>
            <a:r>
              <a:rPr lang="en-US" b="1" dirty="0">
                <a:solidFill>
                  <a:srgbClr val="00B050"/>
                </a:solidFill>
                <a:latin typeface="Arial" panose="020B0604020202020204" pitchFamily="34" charset="0"/>
                <a:cs typeface="Arial" panose="020B0604020202020204" pitchFamily="34" charset="0"/>
              </a:rPr>
              <a:t>Gates Butz Institutional Construction</a:t>
            </a:r>
          </a:p>
          <a:p>
            <a:r>
              <a:rPr lang="en-US" b="1" dirty="0">
                <a:solidFill>
                  <a:srgbClr val="00B050"/>
                </a:solidFill>
                <a:latin typeface="Arial" panose="020B0604020202020204" pitchFamily="34" charset="0"/>
                <a:cs typeface="Arial" panose="020B0604020202020204" pitchFamily="34" charset="0"/>
              </a:rPr>
              <a:t>Gulfpoint Construction</a:t>
            </a:r>
          </a:p>
          <a:p>
            <a:r>
              <a:rPr lang="en-US" b="1" dirty="0">
                <a:solidFill>
                  <a:srgbClr val="00B050"/>
                </a:solidFill>
                <a:latin typeface="Arial" panose="020B0604020202020204" pitchFamily="34" charset="0"/>
                <a:cs typeface="Arial" panose="020B0604020202020204" pitchFamily="34" charset="0"/>
              </a:rPr>
              <a:t>Owen Ames Kimball Company</a:t>
            </a:r>
          </a:p>
          <a:p>
            <a:r>
              <a:rPr lang="en-US" b="1" dirty="0">
                <a:solidFill>
                  <a:srgbClr val="00B050"/>
                </a:solidFill>
                <a:latin typeface="Arial" panose="020B0604020202020204" pitchFamily="34" charset="0"/>
                <a:cs typeface="Arial" panose="020B0604020202020204" pitchFamily="34" charset="0"/>
              </a:rPr>
              <a:t>Suffolk Construction Company</a:t>
            </a:r>
          </a:p>
          <a:p>
            <a:r>
              <a:rPr lang="en-US" b="1" dirty="0">
                <a:latin typeface="Arial" panose="020B0604020202020204" pitchFamily="34" charset="0"/>
                <a:cs typeface="Arial" panose="020B0604020202020204" pitchFamily="34" charset="0"/>
              </a:rPr>
              <a:t>Westco Builders of Florida</a:t>
            </a:r>
          </a:p>
          <a:p>
            <a:r>
              <a:rPr lang="en-US" b="1" dirty="0">
                <a:latin typeface="Arial" panose="020B0604020202020204" pitchFamily="34" charset="0"/>
                <a:cs typeface="Arial" panose="020B0604020202020204" pitchFamily="34" charset="0"/>
              </a:rPr>
              <a:t>Wright Construction</a:t>
            </a:r>
          </a:p>
        </p:txBody>
      </p:sp>
      <p:sp>
        <p:nvSpPr>
          <p:cNvPr id="6" name="Content Placeholder 2"/>
          <p:cNvSpPr txBox="1">
            <a:spLocks/>
          </p:cNvSpPr>
          <p:nvPr/>
        </p:nvSpPr>
        <p:spPr>
          <a:xfrm>
            <a:off x="6795950" y="1192707"/>
            <a:ext cx="483936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DEC Contracting Group</a:t>
            </a:r>
          </a:p>
          <a:p>
            <a:r>
              <a:rPr lang="en-US" b="1" dirty="0">
                <a:latin typeface="Arial" panose="020B0604020202020204" pitchFamily="34" charset="0"/>
                <a:cs typeface="Arial" panose="020B0604020202020204" pitchFamily="34" charset="0"/>
              </a:rPr>
              <a:t>OneSource Construction Company &amp; Builders</a:t>
            </a:r>
          </a:p>
          <a:p>
            <a:r>
              <a:rPr lang="en-US" b="1" dirty="0">
                <a:latin typeface="Arial" panose="020B0604020202020204" pitchFamily="34" charset="0"/>
                <a:cs typeface="Arial" panose="020B0604020202020204" pitchFamily="34" charset="0"/>
              </a:rPr>
              <a:t>Roger Burks Inc.</a:t>
            </a:r>
          </a:p>
          <a:p>
            <a:r>
              <a:rPr lang="en-US" b="1" dirty="0">
                <a:latin typeface="Arial" panose="020B0604020202020204" pitchFamily="34" charset="0"/>
                <a:cs typeface="Arial" panose="020B0604020202020204" pitchFamily="34" charset="0"/>
              </a:rPr>
              <a:t>Schneider Construction</a:t>
            </a:r>
          </a:p>
          <a:p>
            <a:r>
              <a:rPr lang="en-US" b="1" dirty="0">
                <a:latin typeface="Arial" panose="020B0604020202020204" pitchFamily="34" charset="0"/>
                <a:cs typeface="Arial" panose="020B0604020202020204" pitchFamily="34" charset="0"/>
              </a:rPr>
              <a:t>Target Builders</a:t>
            </a:r>
          </a:p>
          <a:p>
            <a:r>
              <a:rPr lang="en-US" b="1" dirty="0">
                <a:latin typeface="Arial" panose="020B0604020202020204" pitchFamily="34" charset="0"/>
                <a:cs typeface="Arial" panose="020B0604020202020204" pitchFamily="34" charset="0"/>
              </a:rPr>
              <a:t>Vantage Construction</a:t>
            </a:r>
          </a:p>
        </p:txBody>
      </p:sp>
      <p:sp>
        <p:nvSpPr>
          <p:cNvPr id="7" name="TextBox 6"/>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1261" y="4859018"/>
            <a:ext cx="1535052" cy="1998982"/>
          </a:xfrm>
          <a:prstGeom prst="rect">
            <a:avLst/>
          </a:prstGeom>
        </p:spPr>
      </p:pic>
    </p:spTree>
    <p:extLst>
      <p:ext uri="{BB962C8B-B14F-4D97-AF65-F5344CB8AC3E}">
        <p14:creationId xmlns:p14="http://schemas.microsoft.com/office/powerpoint/2010/main" val="167626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59" y="267579"/>
            <a:ext cx="9040761" cy="1121093"/>
          </a:xfrm>
        </p:spPr>
        <p:txBody>
          <a:bodyPr>
            <a:noAutofit/>
          </a:bodyPr>
          <a:lstStyle/>
          <a:p>
            <a:r>
              <a:rPr lang="en-US" u="sng" dirty="0">
                <a:latin typeface="Britannic Bold" panose="020B0903060703020204" pitchFamily="34" charset="0"/>
              </a:rPr>
              <a:t>Current Construction Projects with Subcontracting Opportunities</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10525124" y="0"/>
            <a:ext cx="1666876" cy="1656252"/>
          </a:xfrm>
          <a:prstGeom prst="rect">
            <a:avLst/>
          </a:prstGeom>
          <a:noFill/>
          <a:ln>
            <a:noFill/>
          </a:ln>
          <a:effectLst/>
        </p:spPr>
      </p:pic>
      <p:sp>
        <p:nvSpPr>
          <p:cNvPr id="5" name="Content Placeholder 2"/>
          <p:cNvSpPr>
            <a:spLocks noGrp="1"/>
          </p:cNvSpPr>
          <p:nvPr>
            <p:ph idx="1"/>
          </p:nvPr>
        </p:nvSpPr>
        <p:spPr>
          <a:xfrm>
            <a:off x="720392" y="1842571"/>
            <a:ext cx="8472628" cy="4316809"/>
          </a:xfrm>
        </p:spPr>
        <p:txBody>
          <a:bodyPr>
            <a:noAutofit/>
          </a:bodyPr>
          <a:lstStyle/>
          <a:p>
            <a:r>
              <a:rPr lang="en-US" sz="2400" b="1" dirty="0">
                <a:latin typeface="Arial" panose="020B0604020202020204" pitchFamily="34" charset="0"/>
                <a:cs typeface="Arial" panose="020B0604020202020204" pitchFamily="34" charset="0"/>
              </a:rPr>
              <a:t>Ida S. Baker High School Centralized Energy Plant</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Suffolk Construction </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Status: Contract Negotiations</a:t>
            </a:r>
          </a:p>
          <a:p>
            <a:pPr marL="457200" lvl="1" indent="0">
              <a:buNone/>
            </a:pPr>
            <a:endParaRPr lang="en-US" sz="21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Lehigh Senior High School Addition and Renovations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Chris-Tel Construction</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Status: Contract Negotiations</a:t>
            </a:r>
          </a:p>
          <a:p>
            <a:pPr marL="457200" lvl="1" indent="0">
              <a:buNone/>
            </a:pPr>
            <a:endParaRPr lang="en-US" sz="21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MMM High School (East Zone)</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Suffolk Construction </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Status: Contract Negotiations</a:t>
            </a:r>
          </a:p>
        </p:txBody>
      </p:sp>
      <p:sp>
        <p:nvSpPr>
          <p:cNvPr id="6" name="TextBox 5"/>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5794" y="3397533"/>
            <a:ext cx="2612768" cy="3460467"/>
          </a:xfrm>
          <a:prstGeom prst="rect">
            <a:avLst/>
          </a:prstGeom>
        </p:spPr>
      </p:pic>
    </p:spTree>
    <p:extLst>
      <p:ext uri="{BB962C8B-B14F-4D97-AF65-F5344CB8AC3E}">
        <p14:creationId xmlns:p14="http://schemas.microsoft.com/office/powerpoint/2010/main" val="877545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638175"/>
            <a:ext cx="5419725" cy="1325563"/>
          </a:xfrm>
        </p:spPr>
        <p:txBody>
          <a:bodyPr>
            <a:normAutofit/>
          </a:bodyPr>
          <a:lstStyle/>
          <a:p>
            <a:r>
              <a:rPr lang="en-US" sz="5000" u="sng" dirty="0">
                <a:latin typeface="Britannic Bold" panose="020B0903060703020204" pitchFamily="34" charset="0"/>
              </a:rPr>
              <a:t>Schedule/Agenda</a:t>
            </a:r>
          </a:p>
        </p:txBody>
      </p:sp>
      <p:sp>
        <p:nvSpPr>
          <p:cNvPr id="3" name="Content Placeholder 2"/>
          <p:cNvSpPr>
            <a:spLocks noGrp="1"/>
          </p:cNvSpPr>
          <p:nvPr>
            <p:ph idx="1"/>
          </p:nvPr>
        </p:nvSpPr>
        <p:spPr>
          <a:xfrm>
            <a:off x="470263" y="2102584"/>
            <a:ext cx="7628707" cy="3814890"/>
          </a:xfrm>
        </p:spPr>
        <p:txBody>
          <a:bodyPr>
            <a:normAutofit fontScale="92500"/>
          </a:bodyPr>
          <a:lstStyle/>
          <a:p>
            <a:r>
              <a:rPr lang="en-US" sz="5200" dirty="0">
                <a:solidFill>
                  <a:schemeClr val="accent1">
                    <a:lumMod val="75000"/>
                  </a:schemeClr>
                </a:solidFill>
                <a:latin typeface="Aharoni" panose="02010803020104030203" pitchFamily="2" charset="-79"/>
                <a:cs typeface="Aharoni" panose="02010803020104030203" pitchFamily="2" charset="-79"/>
              </a:rPr>
              <a:t>District Information</a:t>
            </a:r>
          </a:p>
          <a:p>
            <a:r>
              <a:rPr lang="en-US" sz="5200" dirty="0">
                <a:solidFill>
                  <a:srgbClr val="00B050"/>
                </a:solidFill>
                <a:latin typeface="Aharoni" panose="02010803020104030203" pitchFamily="2" charset="-79"/>
                <a:cs typeface="Aharoni" panose="02010803020104030203" pitchFamily="2" charset="-79"/>
              </a:rPr>
              <a:t>Non-Construction Solicitations</a:t>
            </a:r>
          </a:p>
          <a:p>
            <a:r>
              <a:rPr lang="en-US" sz="5200" dirty="0">
                <a:solidFill>
                  <a:srgbClr val="FF6F0D"/>
                </a:solidFill>
                <a:latin typeface="Aharoni" panose="02010803020104030203" pitchFamily="2" charset="-79"/>
                <a:cs typeface="Aharoni" panose="02010803020104030203" pitchFamily="2" charset="-79"/>
              </a:rPr>
              <a:t>Construction Solicitations</a:t>
            </a:r>
          </a:p>
          <a:p>
            <a:r>
              <a:rPr lang="en-US" sz="5200" dirty="0">
                <a:solidFill>
                  <a:srgbClr val="7030A0"/>
                </a:solidFill>
                <a:latin typeface="Aharoni" panose="02010803020104030203" pitchFamily="2" charset="-79"/>
                <a:cs typeface="Aharoni" panose="02010803020104030203" pitchFamily="2" charset="-79"/>
              </a:rPr>
              <a:t>Match Maker</a:t>
            </a:r>
            <a:endParaRPr lang="en-US" sz="5200" dirty="0">
              <a:solidFill>
                <a:srgbClr val="7030A0"/>
              </a:solidFill>
            </a:endParaRPr>
          </a:p>
          <a:p>
            <a:endParaRPr lang="en-US" dirty="0"/>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7969661" y="1647091"/>
            <a:ext cx="3752850" cy="3563818"/>
          </a:xfrm>
          <a:prstGeom prst="rect">
            <a:avLst/>
          </a:prstGeom>
          <a:noFill/>
          <a:ln>
            <a:noFill/>
          </a:ln>
          <a:effectLst/>
        </p:spPr>
      </p:pic>
    </p:spTree>
    <p:extLst>
      <p:ext uri="{BB962C8B-B14F-4D97-AF65-F5344CB8AC3E}">
        <p14:creationId xmlns:p14="http://schemas.microsoft.com/office/powerpoint/2010/main" val="4170778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87675"/>
            <a:ext cx="12192000" cy="1019175"/>
          </a:xfrm>
        </p:spPr>
        <p:txBody>
          <a:bodyPr>
            <a:noAutofit/>
          </a:bodyPr>
          <a:lstStyle/>
          <a:p>
            <a:pPr algn="ctr"/>
            <a:r>
              <a:rPr lang="en-US" sz="5600" u="sng" dirty="0">
                <a:latin typeface="Britannic Bold" panose="020B0903060703020204" pitchFamily="34" charset="0"/>
              </a:rPr>
              <a:t>Upcoming Construction Projects</a:t>
            </a:r>
          </a:p>
        </p:txBody>
      </p:sp>
      <p:pic>
        <p:nvPicPr>
          <p:cNvPr id="5" name="Picture 4"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0" y="5352316"/>
            <a:ext cx="1666876" cy="1505684"/>
          </a:xfrm>
          <a:prstGeom prst="rect">
            <a:avLst/>
          </a:prstGeom>
          <a:noFill/>
          <a:ln>
            <a:noFill/>
          </a:ln>
          <a:effectLst/>
        </p:spPr>
      </p:pic>
      <p:sp>
        <p:nvSpPr>
          <p:cNvPr id="6" name="TextBox 5"/>
          <p:cNvSpPr txBox="1"/>
          <p:nvPr/>
        </p:nvSpPr>
        <p:spPr>
          <a:xfrm>
            <a:off x="11739716" y="1964353"/>
            <a:ext cx="452283" cy="4893647"/>
          </a:xfrm>
          <a:prstGeom prst="rect">
            <a:avLst/>
          </a:prstGeom>
          <a:solidFill>
            <a:srgbClr val="FF6F0D"/>
          </a:solidFill>
        </p:spPr>
        <p:txBody>
          <a:bodyPr wrap="square" rtlCol="0">
            <a:spAutoFit/>
          </a:bodyPr>
          <a:lstStyle/>
          <a:p>
            <a:pPr algn="ctr"/>
            <a:r>
              <a:rPr lang="en-US" sz="2600" b="1" dirty="0">
                <a:latin typeface="Arial" panose="020B0604020202020204" pitchFamily="34" charset="0"/>
                <a:cs typeface="Arial" panose="020B0604020202020204" pitchFamily="34" charset="0"/>
              </a:rPr>
              <a:t>CONSTRUCTION</a:t>
            </a:r>
          </a:p>
        </p:txBody>
      </p:sp>
      <p:pic>
        <p:nvPicPr>
          <p:cNvPr id="7" name="Picture 6"/>
          <p:cNvPicPr>
            <a:picLocks noChangeAspect="1"/>
          </p:cNvPicPr>
          <p:nvPr/>
        </p:nvPicPr>
        <p:blipFill>
          <a:blip r:embed="rId3"/>
          <a:stretch>
            <a:fillRect/>
          </a:stretch>
        </p:blipFill>
        <p:spPr>
          <a:xfrm>
            <a:off x="504825" y="1406850"/>
            <a:ext cx="11182350" cy="3740337"/>
          </a:xfrm>
          <a:prstGeom prst="rect">
            <a:avLst/>
          </a:prstGeom>
          <a:noFill/>
        </p:spPr>
      </p:pic>
    </p:spTree>
    <p:extLst>
      <p:ext uri="{BB962C8B-B14F-4D97-AF65-F5344CB8AC3E}">
        <p14:creationId xmlns:p14="http://schemas.microsoft.com/office/powerpoint/2010/main" val="4145326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6000" b="-16000"/>
          </a:stretch>
        </a:blipFill>
        <a:effectLst/>
      </p:bgPr>
    </p:bg>
    <p:spTree>
      <p:nvGrpSpPr>
        <p:cNvPr id="1" name=""/>
        <p:cNvGrpSpPr/>
        <p:nvPr/>
      </p:nvGrpSpPr>
      <p:grpSpPr>
        <a:xfrm>
          <a:off x="0" y="0"/>
          <a:ext cx="0" cy="0"/>
          <a:chOff x="0" y="0"/>
          <a:chExt cx="0" cy="0"/>
        </a:xfrm>
      </p:grpSpPr>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66876" cy="1505684"/>
          </a:xfrm>
          <a:prstGeom prst="rect">
            <a:avLst/>
          </a:prstGeom>
          <a:noFill/>
          <a:ln>
            <a:noFill/>
          </a:ln>
          <a:effectLst/>
        </p:spPr>
      </p:pic>
      <p:sp>
        <p:nvSpPr>
          <p:cNvPr id="5" name="Title 1"/>
          <p:cNvSpPr>
            <a:spLocks noGrp="1"/>
          </p:cNvSpPr>
          <p:nvPr>
            <p:ph type="title"/>
          </p:nvPr>
        </p:nvSpPr>
        <p:spPr>
          <a:xfrm>
            <a:off x="1981200" y="0"/>
            <a:ext cx="8229600" cy="1275401"/>
          </a:xfrm>
        </p:spPr>
        <p:txBody>
          <a:bodyPr>
            <a:noAutofit/>
          </a:bodyPr>
          <a:lstStyle/>
          <a:p>
            <a:pPr algn="ctr"/>
            <a:r>
              <a:rPr lang="en-US" sz="5600" u="sng" dirty="0">
                <a:latin typeface="Britannic Bold" panose="020B0903060703020204" pitchFamily="34" charset="0"/>
              </a:rPr>
              <a:t>Match Maker</a:t>
            </a:r>
          </a:p>
        </p:txBody>
      </p:sp>
      <p:sp>
        <p:nvSpPr>
          <p:cNvPr id="6" name="Content Placeholder 2"/>
          <p:cNvSpPr>
            <a:spLocks noGrp="1"/>
          </p:cNvSpPr>
          <p:nvPr>
            <p:ph idx="1"/>
          </p:nvPr>
        </p:nvSpPr>
        <p:spPr>
          <a:xfrm>
            <a:off x="2241611" y="1505684"/>
            <a:ext cx="7708778" cy="5161816"/>
          </a:xfrm>
        </p:spPr>
        <p:txBody>
          <a:bodyPr>
            <a:noAutofit/>
          </a:bodyPr>
          <a:lstStyle/>
          <a:p>
            <a:r>
              <a:rPr lang="en-US" b="1" dirty="0">
                <a:latin typeface="Arial" panose="020B0604020202020204" pitchFamily="34" charset="0"/>
                <a:cs typeface="Arial" panose="020B0604020202020204" pitchFamily="34" charset="0"/>
              </a:rPr>
              <a:t>Procurement Tables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Meet Purchasing Agents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Register to receive bid notifications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How to respond to ITB/ITN</a:t>
            </a: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District Department Tables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Meet District Departmental Staff</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Learn about upcoming department needs</a:t>
            </a:r>
          </a:p>
          <a:p>
            <a:pPr marL="457200" lvl="1" indent="0">
              <a:buNone/>
            </a:pP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Construction Management Tables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Meet Awarded District Project CM vendors</a:t>
            </a:r>
          </a:p>
          <a:p>
            <a:pPr lvl="1">
              <a:buFont typeface="Wingdings" panose="05000000000000000000" pitchFamily="2" charset="2"/>
              <a:buChar char="Ø"/>
            </a:pPr>
            <a:r>
              <a:rPr lang="en-US" sz="2100" b="1" dirty="0">
                <a:latin typeface="Arial" panose="020B0604020202020204" pitchFamily="34" charset="0"/>
                <a:cs typeface="Arial" panose="020B0604020202020204" pitchFamily="34" charset="0"/>
              </a:rPr>
              <a:t>Learn about their bidding and qualification process</a:t>
            </a: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7" name="TextBox 6"/>
          <p:cNvSpPr txBox="1"/>
          <p:nvPr/>
        </p:nvSpPr>
        <p:spPr>
          <a:xfrm>
            <a:off x="11739716" y="2364462"/>
            <a:ext cx="452283" cy="4493538"/>
          </a:xfrm>
          <a:prstGeom prst="rect">
            <a:avLst/>
          </a:prstGeom>
          <a:solidFill>
            <a:srgbClr val="7030A0"/>
          </a:solidFill>
        </p:spPr>
        <p:txBody>
          <a:bodyPr wrap="square" rtlCol="0">
            <a:spAutoFit/>
          </a:bodyPr>
          <a:lstStyle/>
          <a:p>
            <a:pPr algn="ctr"/>
            <a:r>
              <a:rPr lang="en-US" sz="2600" b="1" dirty="0">
                <a:latin typeface="Arial" panose="020B0604020202020204" pitchFamily="34" charset="0"/>
                <a:cs typeface="Arial" panose="020B0604020202020204" pitchFamily="34" charset="0"/>
              </a:rPr>
              <a:t>MATCH </a:t>
            </a:r>
          </a:p>
          <a:p>
            <a:pPr algn="ctr"/>
            <a:endParaRPr lang="en-US" sz="2600" b="1" dirty="0">
              <a:latin typeface="Arial" panose="020B0604020202020204" pitchFamily="34" charset="0"/>
              <a:cs typeface="Arial" panose="020B0604020202020204" pitchFamily="34" charset="0"/>
            </a:endParaRPr>
          </a:p>
          <a:p>
            <a:pPr algn="ctr"/>
            <a:r>
              <a:rPr lang="en-US" sz="2600" b="1" dirty="0">
                <a:latin typeface="Arial" panose="020B0604020202020204" pitchFamily="34" charset="0"/>
                <a:cs typeface="Arial" panose="020B0604020202020204" pitchFamily="34" charset="0"/>
              </a:rPr>
              <a:t>MAKER</a:t>
            </a:r>
          </a:p>
        </p:txBody>
      </p:sp>
    </p:spTree>
    <p:extLst>
      <p:ext uri="{BB962C8B-B14F-4D97-AF65-F5344CB8AC3E}">
        <p14:creationId xmlns:p14="http://schemas.microsoft.com/office/powerpoint/2010/main" val="3322282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0" y="1229885"/>
            <a:ext cx="2815406" cy="5628115"/>
          </a:xfrm>
          <a:prstGeom prst="rect">
            <a:avLst/>
          </a:prstGeom>
        </p:spPr>
      </p:pic>
      <p:sp>
        <p:nvSpPr>
          <p:cNvPr id="2" name="Title 1"/>
          <p:cNvSpPr>
            <a:spLocks noGrp="1"/>
          </p:cNvSpPr>
          <p:nvPr>
            <p:ph type="title"/>
          </p:nvPr>
        </p:nvSpPr>
        <p:spPr>
          <a:xfrm>
            <a:off x="147484" y="90060"/>
            <a:ext cx="8067368" cy="1325563"/>
          </a:xfrm>
        </p:spPr>
        <p:txBody>
          <a:bodyPr>
            <a:normAutofit/>
          </a:bodyPr>
          <a:lstStyle/>
          <a:p>
            <a:r>
              <a:rPr lang="en-US" sz="6000" u="sng" dirty="0">
                <a:latin typeface="Britannic Bold" panose="020B0903060703020204" pitchFamily="34" charset="0"/>
              </a:rPr>
              <a:t>Procurement Services</a:t>
            </a:r>
          </a:p>
        </p:txBody>
      </p:sp>
      <p:sp>
        <p:nvSpPr>
          <p:cNvPr id="3" name="Content Placeholder 2"/>
          <p:cNvSpPr>
            <a:spLocks noGrp="1"/>
          </p:cNvSpPr>
          <p:nvPr>
            <p:ph idx="1"/>
          </p:nvPr>
        </p:nvSpPr>
        <p:spPr>
          <a:xfrm>
            <a:off x="2868405" y="1235654"/>
            <a:ext cx="9151529" cy="5438775"/>
          </a:xfrm>
        </p:spPr>
        <p:txBody>
          <a:bodyPr>
            <a:noAutofit/>
          </a:bodyPr>
          <a:lstStyle/>
          <a:p>
            <a:pPr marL="0" indent="0">
              <a:buNone/>
            </a:pPr>
            <a:r>
              <a:rPr lang="en-US" sz="3000" b="1" u="sng" dirty="0">
                <a:latin typeface="Berlin Sans FB Demi" panose="020E0802020502020306" pitchFamily="34" charset="0"/>
              </a:rPr>
              <a:t>Our Mission</a:t>
            </a:r>
          </a:p>
          <a:p>
            <a:pPr marL="0" indent="0" algn="just">
              <a:buNone/>
            </a:pPr>
            <a:r>
              <a:rPr lang="en-US" sz="2000" b="1" dirty="0">
                <a:latin typeface="Arial" panose="020B0604020202020204" pitchFamily="34" charset="0"/>
                <a:cs typeface="Arial" panose="020B0604020202020204" pitchFamily="34" charset="0"/>
              </a:rPr>
              <a:t>Purchase the highest quality goods and services at the best value while protecting the integrity of district funds and adhering to policies and procedures. We will maintain fair and equitable relationships with all business partners, provide quality customer service, and contribute to the district's mission: to ensure that each student achieves his/her highest personal potential.</a:t>
            </a:r>
          </a:p>
          <a:p>
            <a:pPr marL="0" indent="0">
              <a:buNone/>
            </a:pPr>
            <a:endParaRPr lang="en-US" sz="1400" dirty="0"/>
          </a:p>
          <a:p>
            <a:pPr marL="0" indent="0">
              <a:buNone/>
            </a:pPr>
            <a:r>
              <a:rPr lang="en-US" sz="3000" b="1" u="sng" dirty="0">
                <a:latin typeface="Berlin Sans FB Demi" panose="020E0802020502020306" pitchFamily="34" charset="0"/>
              </a:rPr>
              <a:t>Procurement Services is within the Business Services Division</a:t>
            </a:r>
          </a:p>
          <a:p>
            <a:pPr marL="0" indent="0">
              <a:buNone/>
            </a:pPr>
            <a:endParaRPr lang="en-US" sz="3000" b="1" u="sng" dirty="0">
              <a:latin typeface="Berlin Sans FB Demi" panose="020E0802020502020306" pitchFamily="34" charset="0"/>
            </a:endParaRPr>
          </a:p>
          <a:p>
            <a:pPr marL="0" indent="0">
              <a:buNone/>
            </a:pPr>
            <a:r>
              <a:rPr lang="en-US" sz="3000" b="1" u="sng" dirty="0">
                <a:latin typeface="Berlin Sans FB Demi" panose="020E0802020502020306" pitchFamily="34" charset="0"/>
              </a:rPr>
              <a:t>Insert Link page from Webpage</a:t>
            </a:r>
            <a:endParaRPr lang="en-US" sz="2000" b="1" dirty="0"/>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10525124" y="0"/>
            <a:ext cx="1666876" cy="1505684"/>
          </a:xfrm>
          <a:prstGeom prst="rect">
            <a:avLst/>
          </a:prstGeom>
          <a:noFill/>
          <a:ln>
            <a:noFill/>
          </a:ln>
          <a:effectLst/>
        </p:spPr>
      </p:pic>
      <p:sp>
        <p:nvSpPr>
          <p:cNvPr id="5" name="TextBox 4"/>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Tree>
    <p:extLst>
      <p:ext uri="{BB962C8B-B14F-4D97-AF65-F5344CB8AC3E}">
        <p14:creationId xmlns:p14="http://schemas.microsoft.com/office/powerpoint/2010/main" val="224174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64791"/>
            <a:ext cx="5974820" cy="3293209"/>
          </a:xfrm>
          <a:prstGeom prst="rect">
            <a:avLst/>
          </a:prstGeom>
        </p:spPr>
      </p:pic>
      <p:sp>
        <p:nvSpPr>
          <p:cNvPr id="2" name="Title 1"/>
          <p:cNvSpPr>
            <a:spLocks noGrp="1"/>
          </p:cNvSpPr>
          <p:nvPr>
            <p:ph type="title"/>
          </p:nvPr>
        </p:nvSpPr>
        <p:spPr>
          <a:xfrm>
            <a:off x="685032" y="519846"/>
            <a:ext cx="9409471" cy="985838"/>
          </a:xfrm>
        </p:spPr>
        <p:txBody>
          <a:bodyPr>
            <a:normAutofit/>
          </a:bodyPr>
          <a:lstStyle/>
          <a:p>
            <a:pPr algn="ctr"/>
            <a:r>
              <a:rPr lang="en-US" sz="6000" u="sng" dirty="0">
                <a:latin typeface="Britannic Bold" panose="020B0903060703020204" pitchFamily="34" charset="0"/>
              </a:rPr>
              <a:t>Procurement Services Staff</a:t>
            </a:r>
          </a:p>
        </p:txBody>
      </p:sp>
      <p:sp>
        <p:nvSpPr>
          <p:cNvPr id="3" name="Content Placeholder 2"/>
          <p:cNvSpPr>
            <a:spLocks noGrp="1"/>
          </p:cNvSpPr>
          <p:nvPr>
            <p:ph idx="1"/>
          </p:nvPr>
        </p:nvSpPr>
        <p:spPr>
          <a:xfrm>
            <a:off x="4103278" y="1505684"/>
            <a:ext cx="7090239" cy="5168385"/>
          </a:xfrm>
        </p:spPr>
        <p:txBody>
          <a:bodyPr>
            <a:noAutofit/>
          </a:bodyPr>
          <a:lstStyle/>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Fredrick B. Ross – Director of Procurement Services</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Tracey Adams – Procurement Coordinator</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Joni Al-Shabibi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Jim Carrasco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Rich Cowie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Doug Gupton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Lorie Nein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Edith Stiller – Procurement Agent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Amy Naranjo – Procurement Analyst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Lori Spiczka – Procurement Analyst</a:t>
            </a:r>
          </a:p>
          <a:p>
            <a:pPr marL="0" indent="0" algn="r">
              <a:spcAft>
                <a:spcPts val="600"/>
              </a:spcAft>
              <a:buNone/>
              <a:tabLst>
                <a:tab pos="8229600" algn="r"/>
              </a:tabLst>
            </a:pPr>
            <a:r>
              <a:rPr lang="en-US" sz="2100" b="1" dirty="0">
                <a:latin typeface="Mongolian Baiti" panose="03000500000000000000" pitchFamily="66" charset="0"/>
                <a:cs typeface="Mongolian Baiti" panose="03000500000000000000" pitchFamily="66" charset="0"/>
              </a:rPr>
              <a:t>Zoraida Cardenas – Procurement Specialist</a:t>
            </a:r>
          </a:p>
          <a:p>
            <a:pPr marL="0" indent="0" algn="r">
              <a:spcAft>
                <a:spcPts val="600"/>
              </a:spcAft>
              <a:buNone/>
              <a:tabLst>
                <a:tab pos="8229600" algn="r"/>
              </a:tabLst>
            </a:pPr>
            <a:endParaRPr lang="en-US" sz="2100" b="1" dirty="0">
              <a:latin typeface="Mongolian Baiti" panose="03000500000000000000" pitchFamily="66" charset="0"/>
              <a:cs typeface="Mongolian Baiti" panose="03000500000000000000" pitchFamily="66" charset="0"/>
            </a:endParaRPr>
          </a:p>
        </p:txBody>
      </p:sp>
      <p:pic>
        <p:nvPicPr>
          <p:cNvPr id="4" name="Picture 3"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10525124" y="0"/>
            <a:ext cx="1666876" cy="1505684"/>
          </a:xfrm>
          <a:prstGeom prst="rect">
            <a:avLst/>
          </a:prstGeom>
          <a:noFill/>
          <a:ln>
            <a:noFill/>
          </a:ln>
          <a:effectLst/>
        </p:spPr>
      </p:pic>
      <p:sp>
        <p:nvSpPr>
          <p:cNvPr id="5" name="TextBox 4"/>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Tree>
    <p:extLst>
      <p:ext uri="{BB962C8B-B14F-4D97-AF65-F5344CB8AC3E}">
        <p14:creationId xmlns:p14="http://schemas.microsoft.com/office/powerpoint/2010/main" val="93559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6087"/>
            <a:ext cx="10515600" cy="1103168"/>
          </a:xfrm>
        </p:spPr>
        <p:txBody>
          <a:bodyPr>
            <a:normAutofit/>
          </a:bodyPr>
          <a:lstStyle/>
          <a:p>
            <a:pPr algn="ctr"/>
            <a:r>
              <a:rPr lang="en-US" sz="6000" u="sng" dirty="0">
                <a:latin typeface="Britannic Bold" panose="020B0903060703020204" pitchFamily="34" charset="0"/>
              </a:rPr>
              <a:t>District Departments Served</a:t>
            </a:r>
          </a:p>
        </p:txBody>
      </p:sp>
      <p:pic>
        <p:nvPicPr>
          <p:cNvPr id="4" name="Picture 3"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5262562" y="5313250"/>
            <a:ext cx="1666876" cy="1505684"/>
          </a:xfrm>
          <a:prstGeom prst="rect">
            <a:avLst/>
          </a:prstGeom>
          <a:noFill/>
          <a:ln>
            <a:noFill/>
          </a:ln>
          <a:effectLst/>
        </p:spPr>
      </p:pic>
      <p:sp>
        <p:nvSpPr>
          <p:cNvPr id="6" name="TextBox 5"/>
          <p:cNvSpPr txBox="1"/>
          <p:nvPr/>
        </p:nvSpPr>
        <p:spPr>
          <a:xfrm>
            <a:off x="874059" y="2605876"/>
            <a:ext cx="5414682" cy="3847207"/>
          </a:xfrm>
          <a:prstGeom prst="rect">
            <a:avLst/>
          </a:prstGeom>
          <a:noFill/>
        </p:spPr>
        <p:txBody>
          <a:bodyPr wrap="square" rtlCol="0">
            <a:spAutoFit/>
          </a:bodyPr>
          <a:lstStyle/>
          <a:p>
            <a:pPr algn="ctr"/>
            <a:r>
              <a:rPr lang="en-US" sz="2800" b="1" u="sng" dirty="0">
                <a:latin typeface="Mongolian Baiti" panose="03000500000000000000" pitchFamily="66" charset="0"/>
                <a:cs typeface="Mongolian Baiti" panose="03000500000000000000" pitchFamily="66" charset="0"/>
              </a:rPr>
              <a:t>Schools</a:t>
            </a:r>
          </a:p>
          <a:p>
            <a:pPr marL="342900" indent="-34290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(96) Total Schools</a:t>
            </a:r>
          </a:p>
          <a:p>
            <a:pPr marL="800100" lvl="1" indent="-342900">
              <a:buFont typeface="Wingdings" panose="05000000000000000000" pitchFamily="2" charset="2"/>
              <a:buChar char="Ø"/>
            </a:pPr>
            <a:r>
              <a:rPr lang="en-US" sz="2400" dirty="0">
                <a:latin typeface="Mongolian Baiti" panose="03000500000000000000" pitchFamily="66" charset="0"/>
                <a:cs typeface="Mongolian Baiti" panose="03000500000000000000" pitchFamily="66" charset="0"/>
              </a:rPr>
              <a:t>(</a:t>
            </a:r>
            <a:r>
              <a:rPr lang="en-US" sz="2400" b="1" dirty="0">
                <a:latin typeface="Mongolian Baiti" panose="03000500000000000000" pitchFamily="66" charset="0"/>
                <a:cs typeface="Mongolian Baiti" panose="03000500000000000000" pitchFamily="66" charset="0"/>
              </a:rPr>
              <a:t>45) Elementary Schools</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(16) Middle Schools</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(14) High Schools</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(17) Special Education Centers &amp; Vocational / Technical Colleges</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(4) K-8</a:t>
            </a:r>
            <a:r>
              <a:rPr lang="en-US" sz="2400" b="1" baseline="30000" dirty="0">
                <a:latin typeface="Mongolian Baiti" panose="03000500000000000000" pitchFamily="66" charset="0"/>
                <a:cs typeface="Mongolian Baiti" panose="03000500000000000000" pitchFamily="66" charset="0"/>
              </a:rPr>
              <a:t>th</a:t>
            </a:r>
            <a:r>
              <a:rPr lang="en-US" sz="2400" b="1" dirty="0">
                <a:latin typeface="Mongolian Baiti" panose="03000500000000000000" pitchFamily="66" charset="0"/>
                <a:cs typeface="Mongolian Baiti" panose="03000500000000000000" pitchFamily="66" charset="0"/>
              </a:rPr>
              <a:t> Schools</a:t>
            </a:r>
          </a:p>
          <a:p>
            <a:pPr marL="342900" indent="-34290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93,167 Students</a:t>
            </a:r>
          </a:p>
          <a:p>
            <a:pPr marL="342900" indent="-34290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5,500 Teachers</a:t>
            </a:r>
          </a:p>
        </p:txBody>
      </p:sp>
      <p:sp>
        <p:nvSpPr>
          <p:cNvPr id="7" name="TextBox 6"/>
          <p:cNvSpPr txBox="1"/>
          <p:nvPr/>
        </p:nvSpPr>
        <p:spPr>
          <a:xfrm>
            <a:off x="7162800" y="2605877"/>
            <a:ext cx="4155142" cy="3847207"/>
          </a:xfrm>
          <a:prstGeom prst="rect">
            <a:avLst/>
          </a:prstGeom>
          <a:noFill/>
        </p:spPr>
        <p:txBody>
          <a:bodyPr wrap="square" rtlCol="0">
            <a:spAutoFit/>
          </a:bodyPr>
          <a:lstStyle/>
          <a:p>
            <a:pPr algn="ctr"/>
            <a:r>
              <a:rPr lang="en-US" sz="2800" b="1" u="sng" dirty="0">
                <a:latin typeface="Mongolian Baiti" panose="03000500000000000000" pitchFamily="66" charset="0"/>
                <a:cs typeface="Mongolian Baiti" panose="03000500000000000000" pitchFamily="66" charset="0"/>
              </a:rPr>
              <a:t>Departments</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Information Systems</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Food &amp; Nutrition Services</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Transportation</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Travel over 12.6 million miles each school year</a:t>
            </a:r>
          </a:p>
          <a:p>
            <a:pPr marL="800100" lvl="1" indent="-34290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Over 728 school buses</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Maintenance</a:t>
            </a:r>
          </a:p>
          <a:p>
            <a:pPr marL="742950" lvl="1" indent="-285750">
              <a:buFont typeface="Wingdings" panose="05000000000000000000" pitchFamily="2" charset="2"/>
              <a:buChar char="Ø"/>
            </a:pPr>
            <a:r>
              <a:rPr lang="en-US" sz="2400" b="1" dirty="0">
                <a:latin typeface="Mongolian Baiti" panose="03000500000000000000" pitchFamily="66" charset="0"/>
                <a:cs typeface="Mongolian Baiti" panose="03000500000000000000" pitchFamily="66" charset="0"/>
              </a:rPr>
              <a:t>13.4 million square feet</a:t>
            </a:r>
          </a:p>
          <a:p>
            <a:pPr marL="285750" indent="-285750">
              <a:buFont typeface="Arial" panose="020B0604020202020204" pitchFamily="34" charset="0"/>
              <a:buChar char="•"/>
            </a:pPr>
            <a:r>
              <a:rPr lang="en-US" sz="2400" b="1" dirty="0">
                <a:latin typeface="Mongolian Baiti" panose="03000500000000000000" pitchFamily="66" charset="0"/>
                <a:cs typeface="Mongolian Baiti" panose="03000500000000000000" pitchFamily="66" charset="0"/>
              </a:rPr>
              <a:t>Construction</a:t>
            </a:r>
          </a:p>
        </p:txBody>
      </p:sp>
      <p:sp>
        <p:nvSpPr>
          <p:cNvPr id="8" name="TextBox 7"/>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
        <p:nvSpPr>
          <p:cNvPr id="9" name="TextBox 8"/>
          <p:cNvSpPr txBox="1"/>
          <p:nvPr/>
        </p:nvSpPr>
        <p:spPr>
          <a:xfrm>
            <a:off x="2637503" y="1425492"/>
            <a:ext cx="6916994" cy="492443"/>
          </a:xfrm>
          <a:prstGeom prst="rect">
            <a:avLst/>
          </a:prstGeom>
          <a:noFill/>
        </p:spPr>
        <p:txBody>
          <a:bodyPr wrap="square" rtlCol="0">
            <a:spAutoFit/>
          </a:bodyPr>
          <a:lstStyle/>
          <a:p>
            <a:pPr algn="ctr"/>
            <a:r>
              <a:rPr lang="en-US" sz="2600" b="1" u="sng" dirty="0">
                <a:latin typeface="Mongolian Baiti" panose="03000500000000000000" pitchFamily="66" charset="0"/>
                <a:cs typeface="Mongolian Baiti" panose="03000500000000000000" pitchFamily="66" charset="0"/>
              </a:rPr>
              <a:t>Procurement Services</a:t>
            </a:r>
          </a:p>
        </p:txBody>
      </p:sp>
      <p:cxnSp>
        <p:nvCxnSpPr>
          <p:cNvPr id="11" name="Straight Connector 10"/>
          <p:cNvCxnSpPr/>
          <p:nvPr/>
        </p:nvCxnSpPr>
        <p:spPr>
          <a:xfrm>
            <a:off x="6096000" y="1835107"/>
            <a:ext cx="0" cy="4049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2240024"/>
            <a:ext cx="56953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276735" y="2240024"/>
            <a:ext cx="0" cy="4049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81400" y="2240024"/>
            <a:ext cx="0" cy="4049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15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074" y="0"/>
            <a:ext cx="10296525" cy="962025"/>
          </a:xfrm>
        </p:spPr>
        <p:txBody>
          <a:bodyPr>
            <a:noAutofit/>
          </a:bodyPr>
          <a:lstStyle/>
          <a:p>
            <a:r>
              <a:rPr lang="en-US" sz="5500" u="sng" dirty="0">
                <a:latin typeface="Britannic Bold" panose="020B0903060703020204" pitchFamily="34" charset="0"/>
              </a:rPr>
              <a:t>Vendor Registration</a:t>
            </a:r>
          </a:p>
        </p:txBody>
      </p:sp>
      <p:sp>
        <p:nvSpPr>
          <p:cNvPr id="3" name="Content Placeholder 2"/>
          <p:cNvSpPr>
            <a:spLocks noGrp="1"/>
          </p:cNvSpPr>
          <p:nvPr>
            <p:ph idx="1"/>
          </p:nvPr>
        </p:nvSpPr>
        <p:spPr>
          <a:xfrm>
            <a:off x="219075" y="962025"/>
            <a:ext cx="11387906" cy="5810250"/>
          </a:xfrm>
        </p:spPr>
        <p:txBody>
          <a:bodyPr>
            <a:noAutofit/>
          </a:bodyPr>
          <a:lstStyle/>
          <a:p>
            <a:pPr algn="just"/>
            <a:r>
              <a:rPr lang="en-US" sz="2200" dirty="0">
                <a:latin typeface="Arial" panose="020B0604020202020204" pitchFamily="34" charset="0"/>
                <a:cs typeface="Arial" panose="020B0604020202020204" pitchFamily="34" charset="0"/>
              </a:rPr>
              <a:t>New vendors must complete a New Vendor Registration Form and return it to the Procurement Services Department.</a:t>
            </a:r>
          </a:p>
          <a:p>
            <a:pPr algn="just"/>
            <a:r>
              <a:rPr lang="en-US" sz="2200" dirty="0">
                <a:latin typeface="Arial" panose="020B0604020202020204" pitchFamily="34" charset="0"/>
                <a:cs typeface="Arial" panose="020B0604020202020204" pitchFamily="34" charset="0"/>
              </a:rPr>
              <a:t>Current vendors should verify annually that all registration information is up to date.</a:t>
            </a:r>
          </a:p>
          <a:p>
            <a:pPr algn="just"/>
            <a:r>
              <a:rPr lang="en-US" sz="2200" dirty="0">
                <a:latin typeface="Arial" panose="020B0604020202020204" pitchFamily="34" charset="0"/>
                <a:cs typeface="Arial" panose="020B0604020202020204" pitchFamily="34" charset="0"/>
              </a:rPr>
              <a:t>Vendors should regularly monitor the Procurement website for new solicitations of interest to their organization.</a:t>
            </a:r>
          </a:p>
          <a:p>
            <a:pPr algn="just"/>
            <a:r>
              <a:rPr lang="en-US" sz="2200" dirty="0">
                <a:latin typeface="Arial" panose="020B0604020202020204" pitchFamily="34" charset="0"/>
                <a:cs typeface="Arial" panose="020B0604020202020204" pitchFamily="34" charset="0"/>
              </a:rPr>
              <a:t>The District attempts to contact registered vendors as solicitations are released, however no guarantee is made or implied that the District will notify vendors of upcoming or current solicitations.</a:t>
            </a:r>
          </a:p>
          <a:p>
            <a:pPr algn="just"/>
            <a:r>
              <a:rPr lang="en-US" sz="2200" dirty="0">
                <a:latin typeface="Arial" panose="020B0604020202020204" pitchFamily="34" charset="0"/>
                <a:cs typeface="Arial" panose="020B0604020202020204" pitchFamily="34" charset="0"/>
              </a:rPr>
              <a:t>Previously awarded bids are located at:</a:t>
            </a:r>
          </a:p>
          <a:p>
            <a:pPr lvl="1" algn="just">
              <a:buFont typeface="Wingdings" panose="05000000000000000000" pitchFamily="2" charset="2"/>
              <a:buChar char="Ø"/>
            </a:pPr>
            <a:r>
              <a:rPr lang="en-US" sz="2200" dirty="0">
                <a:latin typeface="Arial" panose="020B0604020202020204" pitchFamily="34" charset="0"/>
                <a:cs typeface="Arial" panose="020B0604020202020204" pitchFamily="34" charset="0"/>
                <a:hlinkClick r:id="rId2"/>
              </a:rPr>
              <a:t>www.leeschools.net/awarded-bids</a:t>
            </a:r>
            <a:r>
              <a:rPr lang="en-US" sz="2200" dirty="0">
                <a:latin typeface="Arial" panose="020B0604020202020204" pitchFamily="34" charset="0"/>
                <a:cs typeface="Arial" panose="020B0604020202020204" pitchFamily="34" charset="0"/>
              </a:rPr>
              <a:t>, and</a:t>
            </a:r>
          </a:p>
          <a:p>
            <a:pPr lvl="1" algn="just">
              <a:buFont typeface="Wingdings" panose="05000000000000000000" pitchFamily="2" charset="2"/>
              <a:buChar char="Ø"/>
            </a:pPr>
            <a:r>
              <a:rPr lang="en-US" sz="2200" dirty="0">
                <a:latin typeface="Arial" panose="020B0604020202020204" pitchFamily="34" charset="0"/>
                <a:cs typeface="Arial" panose="020B0604020202020204" pitchFamily="34" charset="0"/>
                <a:hlinkClick r:id="rId3"/>
              </a:rPr>
              <a:t>www.leeschools.net/awarded-construction-solicitations</a:t>
            </a:r>
            <a:endParaRPr lang="en-US" sz="2200" dirty="0">
              <a:latin typeface="Arial" panose="020B0604020202020204" pitchFamily="34" charset="0"/>
              <a:cs typeface="Arial" panose="020B0604020202020204" pitchFamily="34" charset="0"/>
            </a:endParaRPr>
          </a:p>
          <a:p>
            <a:pPr algn="just"/>
            <a:r>
              <a:rPr lang="en-US" sz="2200" dirty="0">
                <a:latin typeface="Arial" panose="020B0604020202020204" pitchFamily="34" charset="0"/>
                <a:cs typeface="Arial" panose="020B0604020202020204" pitchFamily="34" charset="0"/>
              </a:rPr>
              <a:t>Construction related solicitations that are governed by Florida Statues Chapter 287 are also issued by the Procurement Services Department. Information on these items is located at:</a:t>
            </a:r>
          </a:p>
          <a:p>
            <a:pPr lvl="1" algn="just">
              <a:buFont typeface="Wingdings" panose="05000000000000000000" pitchFamily="2" charset="2"/>
              <a:buChar char="Ø"/>
            </a:pPr>
            <a:r>
              <a:rPr lang="en-US" sz="2200" dirty="0">
                <a:latin typeface="Arial" panose="020B0604020202020204" pitchFamily="34" charset="0"/>
                <a:cs typeface="Arial" panose="020B0604020202020204" pitchFamily="34" charset="0"/>
                <a:hlinkClick r:id="rId4"/>
              </a:rPr>
              <a:t>www.leeschools.net/construction-solicitations</a:t>
            </a:r>
            <a:endParaRPr lang="en-US" sz="2200" dirty="0">
              <a:latin typeface="Arial" panose="020B0604020202020204" pitchFamily="34" charset="0"/>
              <a:cs typeface="Arial" panose="020B0604020202020204" pitchFamily="34" charset="0"/>
            </a:endParaRPr>
          </a:p>
          <a:p>
            <a:pPr marL="0" indent="0">
              <a:buNone/>
            </a:pPr>
            <a:endParaRPr lang="en-US" dirty="0"/>
          </a:p>
        </p:txBody>
      </p:sp>
      <p:pic>
        <p:nvPicPr>
          <p:cNvPr id="7" name="Picture 6" descr="kids holding district seal"/>
          <p:cNvPicPr/>
          <p:nvPr/>
        </p:nvPicPr>
        <p:blipFill>
          <a:blip r:embed="rId5">
            <a:extLst>
              <a:ext uri="{28A0092B-C50C-407E-A947-70E740481C1C}">
                <a14:useLocalDpi xmlns:a14="http://schemas.microsoft.com/office/drawing/2010/main" val="0"/>
              </a:ext>
            </a:extLst>
          </a:blip>
          <a:srcRect/>
          <a:stretch>
            <a:fillRect/>
          </a:stretch>
        </p:blipFill>
        <p:spPr bwMode="auto">
          <a:xfrm>
            <a:off x="10687050" y="0"/>
            <a:ext cx="1504950" cy="1314450"/>
          </a:xfrm>
          <a:prstGeom prst="rect">
            <a:avLst/>
          </a:prstGeom>
          <a:noFill/>
          <a:ln>
            <a:noFill/>
          </a:ln>
          <a:effectLst/>
        </p:spPr>
      </p:pic>
      <p:sp>
        <p:nvSpPr>
          <p:cNvPr id="5" name="TextBox 4"/>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Tree>
    <p:extLst>
      <p:ext uri="{BB962C8B-B14F-4D97-AF65-F5344CB8AC3E}">
        <p14:creationId xmlns:p14="http://schemas.microsoft.com/office/powerpoint/2010/main" val="291177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736" y="7237"/>
            <a:ext cx="12192000" cy="768350"/>
          </a:xfrm>
        </p:spPr>
        <p:txBody>
          <a:bodyPr>
            <a:noAutofit/>
          </a:bodyPr>
          <a:lstStyle/>
          <a:p>
            <a:pPr>
              <a:spcAft>
                <a:spcPts val="1200"/>
              </a:spcAft>
            </a:pPr>
            <a:r>
              <a:rPr lang="en-US" sz="3600" u="sng" dirty="0">
                <a:latin typeface="Britannic Bold" panose="020B0903060703020204" pitchFamily="34" charset="0"/>
              </a:rPr>
              <a:t>Vendor Fingerprinting / Background Screening</a:t>
            </a:r>
          </a:p>
        </p:txBody>
      </p:sp>
      <p:sp>
        <p:nvSpPr>
          <p:cNvPr id="3" name="Content Placeholder 2"/>
          <p:cNvSpPr>
            <a:spLocks noGrp="1"/>
          </p:cNvSpPr>
          <p:nvPr>
            <p:ph idx="1"/>
          </p:nvPr>
        </p:nvSpPr>
        <p:spPr>
          <a:xfrm>
            <a:off x="568620" y="859593"/>
            <a:ext cx="9520621" cy="3975648"/>
          </a:xfrm>
        </p:spPr>
        <p:txBody>
          <a:bodyPr>
            <a:noAutofit/>
          </a:bodyPr>
          <a:lstStyle/>
          <a:p>
            <a:pPr algn="just"/>
            <a:r>
              <a:rPr lang="en-US" sz="2600" b="1" dirty="0">
                <a:latin typeface="Arial" panose="020B0604020202020204" pitchFamily="34" charset="0"/>
                <a:cs typeface="Arial" panose="020B0604020202020204" pitchFamily="34" charset="0"/>
              </a:rPr>
              <a:t>Vendor must comply with all requirements of Sections 1012.32 and 1012.465, 1012.467 and 1012.468 Florida Statutes</a:t>
            </a:r>
          </a:p>
          <a:p>
            <a:pPr algn="just"/>
            <a:r>
              <a:rPr lang="en-US" sz="2600" b="1" dirty="0">
                <a:latin typeface="Arial" panose="020B0604020202020204" pitchFamily="34" charset="0"/>
                <a:cs typeface="Arial" panose="020B0604020202020204" pitchFamily="34" charset="0"/>
              </a:rPr>
              <a:t>Required prior to performing work</a:t>
            </a:r>
          </a:p>
          <a:p>
            <a:pPr algn="just"/>
            <a:r>
              <a:rPr lang="en-US" sz="2600" b="1" dirty="0">
                <a:latin typeface="Arial" panose="020B0604020202020204" pitchFamily="34" charset="0"/>
                <a:cs typeface="Arial" panose="020B0604020202020204" pitchFamily="34" charset="0"/>
              </a:rPr>
              <a:t>Vendor pays for screening fees </a:t>
            </a:r>
          </a:p>
          <a:p>
            <a:pPr algn="just"/>
            <a:r>
              <a:rPr lang="en-US" sz="2600" b="1" dirty="0">
                <a:latin typeface="Arial" panose="020B0604020202020204" pitchFamily="34" charset="0"/>
                <a:cs typeface="Arial" panose="020B0604020202020204" pitchFamily="34" charset="0"/>
              </a:rPr>
              <a:t>Vendor provides list of its employees who have completed background screening</a:t>
            </a:r>
          </a:p>
          <a:p>
            <a:pPr algn="just"/>
            <a:r>
              <a:rPr lang="en-US" sz="2600" b="1" dirty="0">
                <a:latin typeface="Arial" panose="020B0604020202020204" pitchFamily="34" charset="0"/>
                <a:cs typeface="Arial" panose="020B0604020202020204" pitchFamily="34" charset="0"/>
              </a:rPr>
              <a:t>Vendor must notify SDLC if a badged employee is convicted of a crime</a:t>
            </a:r>
          </a:p>
          <a:p>
            <a:pPr marL="0" indent="0" algn="just">
              <a:buNone/>
            </a:pPr>
            <a:endParaRPr lang="en-US" sz="2600" b="1" dirty="0">
              <a:latin typeface="Arial" panose="020B0604020202020204" pitchFamily="34" charset="0"/>
              <a:cs typeface="Arial" panose="020B0604020202020204" pitchFamily="34" charset="0"/>
            </a:endParaRPr>
          </a:p>
          <a:p>
            <a:pPr marL="0" indent="0" algn="just">
              <a:buNone/>
            </a:pPr>
            <a:endParaRPr lang="en-US" sz="2600" b="1" dirty="0">
              <a:latin typeface="Arial" panose="020B0604020202020204" pitchFamily="34" charset="0"/>
              <a:cs typeface="Arial" panose="020B0604020202020204" pitchFamily="34" charset="0"/>
            </a:endParaRPr>
          </a:p>
        </p:txBody>
      </p:sp>
      <p:sp>
        <p:nvSpPr>
          <p:cNvPr id="4" name="TextBox 3"/>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pic>
        <p:nvPicPr>
          <p:cNvPr id="5" name="Picture 4" descr="kids holding district seal"/>
          <p:cNvPicPr/>
          <p:nvPr/>
        </p:nvPicPr>
        <p:blipFill>
          <a:blip r:embed="rId2">
            <a:extLst>
              <a:ext uri="{28A0092B-C50C-407E-A947-70E740481C1C}">
                <a14:useLocalDpi xmlns:a14="http://schemas.microsoft.com/office/drawing/2010/main" val="0"/>
              </a:ext>
            </a:extLst>
          </a:blip>
          <a:srcRect/>
          <a:stretch>
            <a:fillRect/>
          </a:stretch>
        </p:blipFill>
        <p:spPr bwMode="auto">
          <a:xfrm>
            <a:off x="10525124" y="0"/>
            <a:ext cx="1666876" cy="1505684"/>
          </a:xfrm>
          <a:prstGeom prst="rect">
            <a:avLst/>
          </a:prstGeom>
          <a:noFill/>
          <a:ln>
            <a:noFill/>
          </a:ln>
          <a:effectLst/>
        </p:spPr>
      </p:pic>
      <p:sp>
        <p:nvSpPr>
          <p:cNvPr id="6" name="TextBox 5"/>
          <p:cNvSpPr txBox="1"/>
          <p:nvPr/>
        </p:nvSpPr>
        <p:spPr>
          <a:xfrm>
            <a:off x="1789471" y="5474587"/>
            <a:ext cx="8878529" cy="892552"/>
          </a:xfrm>
          <a:prstGeom prst="rect">
            <a:avLst/>
          </a:prstGeom>
          <a:noFill/>
        </p:spPr>
        <p:txBody>
          <a:bodyPr wrap="square" rtlCol="0">
            <a:spAutoFit/>
          </a:bodyPr>
          <a:lstStyle/>
          <a:p>
            <a:pPr algn="ctr"/>
            <a:r>
              <a:rPr lang="en-US" sz="2600" b="1" i="1" dirty="0">
                <a:solidFill>
                  <a:srgbClr val="00B050"/>
                </a:solidFill>
                <a:latin typeface="Arial" panose="020B0604020202020204" pitchFamily="34" charset="0"/>
                <a:cs typeface="Arial" panose="020B0604020202020204" pitchFamily="34" charset="0"/>
              </a:rPr>
              <a:t>A Florida Universal School District badge is accepted </a:t>
            </a:r>
          </a:p>
          <a:p>
            <a:pPr algn="ctr"/>
            <a:r>
              <a:rPr lang="en-US" sz="2600" b="1" i="1" dirty="0">
                <a:solidFill>
                  <a:srgbClr val="00B050"/>
                </a:solidFill>
                <a:latin typeface="Arial" panose="020B0604020202020204" pitchFamily="34" charset="0"/>
                <a:cs typeface="Arial" panose="020B0604020202020204" pitchFamily="34" charset="0"/>
              </a:rPr>
              <a:t>by all Florida School Districts for 5 years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83726"/>
            <a:ext cx="1499419" cy="1874274"/>
          </a:xfrm>
          <a:prstGeom prst="rect">
            <a:avLst/>
          </a:prstGeom>
        </p:spPr>
      </p:pic>
    </p:spTree>
    <p:extLst>
      <p:ext uri="{BB962C8B-B14F-4D97-AF65-F5344CB8AC3E}">
        <p14:creationId xmlns:p14="http://schemas.microsoft.com/office/powerpoint/2010/main" val="57535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265" y="180121"/>
            <a:ext cx="7789606" cy="1325563"/>
          </a:xfrm>
        </p:spPr>
        <p:txBody>
          <a:bodyPr>
            <a:normAutofit/>
          </a:bodyPr>
          <a:lstStyle/>
          <a:p>
            <a:pPr algn="ctr"/>
            <a:r>
              <a:rPr lang="en-US" sz="6000" u="sng" dirty="0">
                <a:latin typeface="Britannic Bold" panose="020B0903060703020204" pitchFamily="34" charset="0"/>
              </a:rPr>
              <a:t>Where do I find bids?</a:t>
            </a:r>
          </a:p>
        </p:txBody>
      </p:sp>
      <p:sp>
        <p:nvSpPr>
          <p:cNvPr id="3" name="Content Placeholder 2"/>
          <p:cNvSpPr>
            <a:spLocks noGrp="1"/>
          </p:cNvSpPr>
          <p:nvPr>
            <p:ph idx="1"/>
          </p:nvPr>
        </p:nvSpPr>
        <p:spPr>
          <a:xfrm>
            <a:off x="1725560" y="1693010"/>
            <a:ext cx="10117395" cy="4984750"/>
          </a:xfrm>
        </p:spPr>
        <p:txBody>
          <a:bodyPr>
            <a:noAutofit/>
          </a:bodyPr>
          <a:lstStyle/>
          <a:p>
            <a:pPr algn="just">
              <a:spcAft>
                <a:spcPts val="1200"/>
              </a:spcAft>
            </a:pPr>
            <a:r>
              <a:rPr lang="en-US" sz="2600" b="1" dirty="0">
                <a:latin typeface="Arial" panose="020B0604020202020204" pitchFamily="34" charset="0"/>
                <a:cs typeface="Arial" panose="020B0604020202020204" pitchFamily="34" charset="0"/>
              </a:rPr>
              <a:t>District purchases over $50,000 requires a formal solicitation</a:t>
            </a:r>
          </a:p>
          <a:p>
            <a:pPr lvl="1" algn="just">
              <a:spcAft>
                <a:spcPts val="1200"/>
              </a:spcAft>
              <a:buFont typeface="Wingdings" panose="05000000000000000000" pitchFamily="2" charset="2"/>
              <a:buChar char="Ø"/>
            </a:pPr>
            <a:r>
              <a:rPr lang="en-US" b="1" dirty="0">
                <a:latin typeface="Arial" panose="020B0604020202020204" pitchFamily="34" charset="0"/>
                <a:cs typeface="Arial" panose="020B0604020202020204" pitchFamily="34" charset="0"/>
              </a:rPr>
              <a:t>Bid, ITN, RFP, RFQ</a:t>
            </a:r>
          </a:p>
          <a:p>
            <a:pPr algn="just"/>
            <a:r>
              <a:rPr lang="en-US" sz="2600" b="1" dirty="0">
                <a:latin typeface="Arial" panose="020B0604020202020204" pitchFamily="34" charset="0"/>
                <a:cs typeface="Arial" panose="020B0604020202020204" pitchFamily="34" charset="0"/>
              </a:rPr>
              <a:t>Formal solicitations are advertised on these web pages: </a:t>
            </a:r>
          </a:p>
          <a:p>
            <a:pPr marL="0" indent="0" algn="just">
              <a:buNone/>
            </a:pPr>
            <a:r>
              <a:rPr lang="en-US" sz="2400" b="1" dirty="0">
                <a:latin typeface="Arial" panose="020B0604020202020204" pitchFamily="34" charset="0"/>
                <a:cs typeface="Arial" panose="020B0604020202020204" pitchFamily="34" charset="0"/>
              </a:rPr>
              <a:t>	</a:t>
            </a:r>
          </a:p>
          <a:p>
            <a:pPr marL="0" indent="0" algn="just">
              <a:buNone/>
            </a:pPr>
            <a:r>
              <a:rPr lang="en-US" sz="2400" b="1" dirty="0">
                <a:latin typeface="Arial" panose="020B0604020202020204" pitchFamily="34" charset="0"/>
                <a:cs typeface="Arial" panose="020B0604020202020204" pitchFamily="34" charset="0"/>
              </a:rPr>
              <a:t>	Non-Construction Solicitations</a:t>
            </a:r>
            <a:endParaRPr lang="en-US" sz="2400" b="1" dirty="0">
              <a:latin typeface="Arial" panose="020B0604020202020204" pitchFamily="34" charset="0"/>
              <a:cs typeface="Arial" panose="020B0604020202020204" pitchFamily="34" charset="0"/>
              <a:hlinkClick r:id="rId2"/>
            </a:endParaRPr>
          </a:p>
          <a:p>
            <a:pPr lvl="2" algn="just">
              <a:buFont typeface="Wingdings" panose="05000000000000000000" pitchFamily="2" charset="2"/>
              <a:buChar char="Ø"/>
            </a:pPr>
            <a:r>
              <a:rPr lang="en-US" sz="2400" b="1" dirty="0">
                <a:latin typeface="Arial" panose="020B0604020202020204" pitchFamily="34" charset="0"/>
                <a:cs typeface="Arial" panose="020B0604020202020204" pitchFamily="34" charset="0"/>
                <a:hlinkClick r:id="rId2"/>
              </a:rPr>
              <a:t>www.leeschools.net/active-solicitations</a:t>
            </a:r>
            <a:endParaRPr lang="en-US" sz="2400" b="1" dirty="0">
              <a:latin typeface="Arial" panose="020B0604020202020204" pitchFamily="34" charset="0"/>
              <a:cs typeface="Arial" panose="020B0604020202020204" pitchFamily="34" charset="0"/>
            </a:endParaRPr>
          </a:p>
          <a:p>
            <a:pPr lvl="2" algn="just">
              <a:buFont typeface="Wingdings" panose="05000000000000000000" pitchFamily="2" charset="2"/>
              <a:buChar char="Ø"/>
            </a:pPr>
            <a:endParaRPr lang="en-US" sz="2400" b="1" dirty="0">
              <a:latin typeface="Arial" panose="020B0604020202020204" pitchFamily="34" charset="0"/>
              <a:cs typeface="Arial" panose="020B0604020202020204" pitchFamily="34" charset="0"/>
            </a:endParaRPr>
          </a:p>
          <a:p>
            <a:pPr marL="914400" lvl="2" indent="0" algn="just">
              <a:buNone/>
            </a:pPr>
            <a:r>
              <a:rPr lang="en-US" sz="2400" b="1" dirty="0">
                <a:latin typeface="Arial" panose="020B0604020202020204" pitchFamily="34" charset="0"/>
                <a:cs typeface="Arial" panose="020B0604020202020204" pitchFamily="34" charset="0"/>
              </a:rPr>
              <a:t>Construction Solicitations</a:t>
            </a:r>
          </a:p>
          <a:p>
            <a:pPr lvl="2" algn="just">
              <a:buFont typeface="Wingdings" panose="05000000000000000000" pitchFamily="2" charset="2"/>
              <a:buChar char="Ø"/>
            </a:pPr>
            <a:r>
              <a:rPr lang="en-US" sz="2400" b="1" dirty="0">
                <a:latin typeface="Arial" panose="020B0604020202020204" pitchFamily="34" charset="0"/>
                <a:cs typeface="Arial" panose="020B0604020202020204" pitchFamily="34" charset="0"/>
                <a:hlinkClick r:id="rId3"/>
              </a:rPr>
              <a:t>www.leeschools.net/construction-solicitations</a:t>
            </a:r>
            <a:endParaRPr lang="en-US" sz="2400" b="1" dirty="0">
              <a:latin typeface="Arial" panose="020B0604020202020204" pitchFamily="34" charset="0"/>
              <a:cs typeface="Arial" panose="020B0604020202020204" pitchFamily="34" charset="0"/>
            </a:endParaRPr>
          </a:p>
        </p:txBody>
      </p:sp>
      <p:pic>
        <p:nvPicPr>
          <p:cNvPr id="4" name="Picture 3" descr="kids holding district seal"/>
          <p:cNvPicPr/>
          <p:nvPr/>
        </p:nvPicPr>
        <p:blipFill>
          <a:blip r:embed="rId4">
            <a:extLst>
              <a:ext uri="{28A0092B-C50C-407E-A947-70E740481C1C}">
                <a14:useLocalDpi xmlns:a14="http://schemas.microsoft.com/office/drawing/2010/main" val="0"/>
              </a:ext>
            </a:extLst>
          </a:blip>
          <a:srcRect/>
          <a:stretch>
            <a:fillRect/>
          </a:stretch>
        </p:blipFill>
        <p:spPr bwMode="auto">
          <a:xfrm>
            <a:off x="10525124" y="0"/>
            <a:ext cx="1666876" cy="1505684"/>
          </a:xfrm>
          <a:prstGeom prst="rect">
            <a:avLst/>
          </a:prstGeom>
          <a:noFill/>
          <a:ln>
            <a:noFill/>
          </a:ln>
          <a:effectLst/>
        </p:spPr>
      </p:pic>
      <p:sp>
        <p:nvSpPr>
          <p:cNvPr id="5" name="TextBox 4"/>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57810"/>
            <a:ext cx="2742585" cy="3392343"/>
          </a:xfrm>
          <a:prstGeom prst="rect">
            <a:avLst/>
          </a:prstGeom>
        </p:spPr>
      </p:pic>
    </p:spTree>
    <p:extLst>
      <p:ext uri="{BB962C8B-B14F-4D97-AF65-F5344CB8AC3E}">
        <p14:creationId xmlns:p14="http://schemas.microsoft.com/office/powerpoint/2010/main" val="149508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8761"/>
            <a:ext cx="2389239" cy="2389239"/>
          </a:xfrm>
          <a:prstGeom prst="rect">
            <a:avLst/>
          </a:prstGeom>
        </p:spPr>
      </p:pic>
      <p:sp>
        <p:nvSpPr>
          <p:cNvPr id="2" name="Title 1"/>
          <p:cNvSpPr>
            <a:spLocks noGrp="1"/>
          </p:cNvSpPr>
          <p:nvPr>
            <p:ph type="title"/>
          </p:nvPr>
        </p:nvSpPr>
        <p:spPr>
          <a:xfrm>
            <a:off x="120137" y="200392"/>
            <a:ext cx="9820275" cy="1104900"/>
          </a:xfrm>
        </p:spPr>
        <p:txBody>
          <a:bodyPr>
            <a:normAutofit/>
          </a:bodyPr>
          <a:lstStyle/>
          <a:p>
            <a:r>
              <a:rPr lang="en-US" sz="5500" u="sng" dirty="0">
                <a:latin typeface="Britannic Bold" panose="020B0903060703020204" pitchFamily="34" charset="0"/>
              </a:rPr>
              <a:t>Solicitation Types – Over $50K</a:t>
            </a:r>
          </a:p>
        </p:txBody>
      </p:sp>
      <p:sp>
        <p:nvSpPr>
          <p:cNvPr id="3" name="Content Placeholder 2"/>
          <p:cNvSpPr>
            <a:spLocks noGrp="1"/>
          </p:cNvSpPr>
          <p:nvPr>
            <p:ph idx="1"/>
          </p:nvPr>
        </p:nvSpPr>
        <p:spPr>
          <a:xfrm>
            <a:off x="474062" y="1291893"/>
            <a:ext cx="10417969" cy="3368598"/>
          </a:xfrm>
        </p:spPr>
        <p:txBody>
          <a:bodyPr>
            <a:noAutofit/>
          </a:bodyPr>
          <a:lstStyle/>
          <a:p>
            <a:pPr algn="just"/>
            <a:r>
              <a:rPr lang="en-US" sz="2400" b="1" u="sng" dirty="0">
                <a:latin typeface="Arial" panose="020B0604020202020204" pitchFamily="34" charset="0"/>
                <a:cs typeface="Arial" panose="020B0604020202020204" pitchFamily="34" charset="0"/>
              </a:rPr>
              <a:t>Invitation to Bid (ITB)</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used when the District is able to define the specifications. The award is made to the lowest responsive, responsible bidder. </a:t>
            </a:r>
          </a:p>
          <a:p>
            <a:pPr algn="just"/>
            <a:r>
              <a:rPr lang="en-US" sz="2400" b="1" u="sng" dirty="0">
                <a:latin typeface="Arial" panose="020B0604020202020204" pitchFamily="34" charset="0"/>
                <a:cs typeface="Arial" panose="020B0604020202020204" pitchFamily="34" charset="0"/>
              </a:rPr>
              <a:t>Request for Proposal (RFP)</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used when the District solicits the business community for solutions to a particular set of requirements. An RFP has award criteria that includes price, however price is not the only factor considered. </a:t>
            </a:r>
          </a:p>
          <a:p>
            <a:pPr algn="just"/>
            <a:r>
              <a:rPr lang="en-US" sz="2400" b="1" u="sng" dirty="0">
                <a:latin typeface="Arial" panose="020B0604020202020204" pitchFamily="34" charset="0"/>
                <a:cs typeface="Arial" panose="020B0604020202020204" pitchFamily="34" charset="0"/>
              </a:rPr>
              <a:t>Invitation to Negotiate (ITN)</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utilized to negotiate the scope of services and pricing in order to obtain best value.</a:t>
            </a:r>
          </a:p>
          <a:p>
            <a:pPr algn="just"/>
            <a:r>
              <a:rPr lang="en-US" sz="2400" b="1" u="sng" dirty="0">
                <a:latin typeface="Arial" panose="020B0604020202020204" pitchFamily="34" charset="0"/>
                <a:cs typeface="Arial" panose="020B0604020202020204" pitchFamily="34" charset="0"/>
              </a:rPr>
              <a:t>Request for Qualifications (RFQ)</a:t>
            </a:r>
            <a:r>
              <a:rPr lang="en-US" sz="24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used to solicit construction related services governed by Florida Statutes Chapter 287.055.</a:t>
            </a:r>
          </a:p>
          <a:p>
            <a:pPr marL="0" indent="0" algn="just">
              <a:buNone/>
            </a:pPr>
            <a:endParaRPr lang="en-US" sz="2200" dirty="0">
              <a:latin typeface="Arial" panose="020B0604020202020204" pitchFamily="34" charset="0"/>
              <a:cs typeface="Arial" panose="020B0604020202020204" pitchFamily="34" charset="0"/>
            </a:endParaRPr>
          </a:p>
        </p:txBody>
      </p:sp>
      <p:pic>
        <p:nvPicPr>
          <p:cNvPr id="5" name="Picture 4" descr="kids holding district seal"/>
          <p:cNvPicPr/>
          <p:nvPr/>
        </p:nvPicPr>
        <p:blipFill>
          <a:blip r:embed="rId3">
            <a:extLst>
              <a:ext uri="{28A0092B-C50C-407E-A947-70E740481C1C}">
                <a14:useLocalDpi xmlns:a14="http://schemas.microsoft.com/office/drawing/2010/main" val="0"/>
              </a:ext>
            </a:extLst>
          </a:blip>
          <a:srcRect/>
          <a:stretch>
            <a:fillRect/>
          </a:stretch>
        </p:blipFill>
        <p:spPr bwMode="auto">
          <a:xfrm>
            <a:off x="10525124" y="0"/>
            <a:ext cx="1666876" cy="1505684"/>
          </a:xfrm>
          <a:prstGeom prst="rect">
            <a:avLst/>
          </a:prstGeom>
          <a:noFill/>
          <a:ln>
            <a:noFill/>
          </a:ln>
          <a:effectLst/>
        </p:spPr>
      </p:pic>
      <p:sp>
        <p:nvSpPr>
          <p:cNvPr id="6" name="TextBox 5"/>
          <p:cNvSpPr txBox="1"/>
          <p:nvPr/>
        </p:nvSpPr>
        <p:spPr>
          <a:xfrm>
            <a:off x="11739716" y="3564791"/>
            <a:ext cx="452283" cy="3293209"/>
          </a:xfrm>
          <a:prstGeom prst="rect">
            <a:avLst/>
          </a:prstGeom>
          <a:solidFill>
            <a:srgbClr val="0070C0"/>
          </a:solidFill>
        </p:spPr>
        <p:txBody>
          <a:bodyPr wrap="square" rtlCol="0">
            <a:spAutoFit/>
          </a:bodyPr>
          <a:lstStyle/>
          <a:p>
            <a:pPr algn="ctr"/>
            <a:r>
              <a:rPr lang="en-US" sz="2600" b="1" dirty="0">
                <a:latin typeface="Arial" panose="020B0604020202020204" pitchFamily="34" charset="0"/>
                <a:cs typeface="Arial" panose="020B0604020202020204" pitchFamily="34" charset="0"/>
              </a:rPr>
              <a:t>DISTRICT</a:t>
            </a:r>
          </a:p>
        </p:txBody>
      </p:sp>
      <p:sp>
        <p:nvSpPr>
          <p:cNvPr id="8" name="Rectangle 7"/>
          <p:cNvSpPr/>
          <p:nvPr/>
        </p:nvSpPr>
        <p:spPr>
          <a:xfrm>
            <a:off x="3337743" y="5688449"/>
            <a:ext cx="6602669" cy="954107"/>
          </a:xfrm>
          <a:prstGeom prst="rect">
            <a:avLst/>
          </a:prstGeom>
        </p:spPr>
        <p:txBody>
          <a:bodyPr wrap="square">
            <a:spAutoFit/>
          </a:bodyPr>
          <a:lstStyle/>
          <a:p>
            <a:pPr algn="ctr"/>
            <a:r>
              <a:rPr lang="en-US" sz="2800" b="1" i="1" dirty="0">
                <a:solidFill>
                  <a:srgbClr val="00B050"/>
                </a:solidFill>
                <a:latin typeface="Arial" panose="020B0604020202020204" pitchFamily="34" charset="0"/>
                <a:cs typeface="Arial" panose="020B0604020202020204" pitchFamily="34" charset="0"/>
              </a:rPr>
              <a:t>Laws allow the District to make some purchases without a solicitation.</a:t>
            </a:r>
          </a:p>
        </p:txBody>
      </p:sp>
    </p:spTree>
    <p:extLst>
      <p:ext uri="{BB962C8B-B14F-4D97-AF65-F5344CB8AC3E}">
        <p14:creationId xmlns:p14="http://schemas.microsoft.com/office/powerpoint/2010/main" val="2983118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TotalTime>
  <Words>1449</Words>
  <Application>Microsoft Office PowerPoint</Application>
  <PresentationFormat>Widescreen</PresentationFormat>
  <Paragraphs>228</Paragraphs>
  <Slides>21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Aharoni</vt:lpstr>
      <vt:lpstr>Arial</vt:lpstr>
      <vt:lpstr>Berlin Sans FB Demi</vt:lpstr>
      <vt:lpstr>Britannic Bold</vt:lpstr>
      <vt:lpstr>Calibri</vt:lpstr>
      <vt:lpstr>Calibri Light</vt:lpstr>
      <vt:lpstr>Elephant</vt:lpstr>
      <vt:lpstr>Mongolian Baiti</vt:lpstr>
      <vt:lpstr>Wingdings</vt:lpstr>
      <vt:lpstr>Office Theme</vt:lpstr>
      <vt:lpstr>Vendor Open House</vt:lpstr>
      <vt:lpstr>Schedule/Agenda</vt:lpstr>
      <vt:lpstr>Procurement Services</vt:lpstr>
      <vt:lpstr>Procurement Services Staff</vt:lpstr>
      <vt:lpstr>District Departments Served</vt:lpstr>
      <vt:lpstr>Vendor Registration</vt:lpstr>
      <vt:lpstr>Vendor Fingerprinting / Background Screening</vt:lpstr>
      <vt:lpstr>Where do I find bids?</vt:lpstr>
      <vt:lpstr>Solicitation Types – Over $50K</vt:lpstr>
      <vt:lpstr>Bid Openings</vt:lpstr>
      <vt:lpstr>Expanding Your Business</vt:lpstr>
      <vt:lpstr>Upcoming Solicitations</vt:lpstr>
      <vt:lpstr>Construction Solicitations</vt:lpstr>
      <vt:lpstr>Advertising &amp; Opening</vt:lpstr>
      <vt:lpstr>RFQ Evaluation Process</vt:lpstr>
      <vt:lpstr>Upcoming Construction Solicitations</vt:lpstr>
      <vt:lpstr>Subcontracting on District Projects</vt:lpstr>
      <vt:lpstr>Current General Contractors</vt:lpstr>
      <vt:lpstr>Current Construction Projects with Subcontracting Opportunities</vt:lpstr>
      <vt:lpstr>Upcoming Construction Projects</vt:lpstr>
      <vt:lpstr>Match Maker</vt:lpstr>
    </vt:vector>
  </TitlesOfParts>
  <Company>The School District of Lee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Vendor Open House</dc:title>
  <dc:creator>Ross, Fredrick</dc:creator>
  <cp:lastModifiedBy>Howard, Laura</cp:lastModifiedBy>
  <cp:revision>87</cp:revision>
  <cp:lastPrinted>2018-04-26T13:16:15Z</cp:lastPrinted>
  <dcterms:created xsi:type="dcterms:W3CDTF">2018-04-24T18:52:46Z</dcterms:created>
  <dcterms:modified xsi:type="dcterms:W3CDTF">2021-04-12T19:33:37Z</dcterms:modified>
</cp:coreProperties>
</file>