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7"/>
  </p:notesMasterIdLst>
  <p:sldIdLst>
    <p:sldId id="256" r:id="rId2"/>
    <p:sldId id="257" r:id="rId3"/>
    <p:sldId id="258" r:id="rId4"/>
    <p:sldId id="296" r:id="rId5"/>
    <p:sldId id="262" r:id="rId6"/>
    <p:sldId id="267" r:id="rId7"/>
    <p:sldId id="291" r:id="rId8"/>
    <p:sldId id="293" r:id="rId9"/>
    <p:sldId id="294" r:id="rId10"/>
    <p:sldId id="268" r:id="rId11"/>
    <p:sldId id="295" r:id="rId12"/>
    <p:sldId id="286" r:id="rId13"/>
    <p:sldId id="263" r:id="rId14"/>
    <p:sldId id="292" r:id="rId15"/>
    <p:sldId id="273" r:id="rId16"/>
    <p:sldId id="269" r:id="rId17"/>
    <p:sldId id="275" r:id="rId18"/>
    <p:sldId id="279" r:id="rId19"/>
    <p:sldId id="281" r:id="rId20"/>
    <p:sldId id="284" r:id="rId21"/>
    <p:sldId id="282" r:id="rId22"/>
    <p:sldId id="287" r:id="rId23"/>
    <p:sldId id="285" r:id="rId24"/>
    <p:sldId id="290" r:id="rId25"/>
    <p:sldId id="289" r:id="rId26"/>
  </p:sldIdLst>
  <p:sldSz cx="12192000" cy="6858000"/>
  <p:notesSz cx="6858000" cy="9144000"/>
  <p:embeddedFontLst>
    <p:embeddedFont>
      <p:font typeface="Aharoni" panose="02010803020104030203" pitchFamily="2" charset="-79"/>
      <p:bold r:id="rId28"/>
    </p:embeddedFont>
    <p:embeddedFont>
      <p:font typeface="Berlin Sans FB Demi" panose="020E0802020502020306" pitchFamily="34" charset="0"/>
      <p:bold r:id="rId29"/>
    </p:embeddedFont>
    <p:embeddedFont>
      <p:font typeface="Britannic Bold" panose="020B0903060703020204" pitchFamily="34" charset="0"/>
      <p:regular r:id="rId30"/>
    </p:embeddedFont>
    <p:embeddedFont>
      <p:font typeface="Elephant" panose="02020904090505020303" pitchFamily="18" charset="0"/>
      <p:regular r:id="rId31"/>
      <p:italic r:id="rId32"/>
    </p:embeddedFont>
    <p:embeddedFont>
      <p:font typeface="Mongolian Baiti" panose="03000500000000000000" pitchFamily="66" charset="0"/>
      <p:regular r:id="rId33"/>
    </p:embeddedFont>
    <p:embeddedFont>
      <p:font typeface="Open Sans" panose="020B0606030504020204" pitchFamily="34" charset="0"/>
      <p:regular r:id="rId34"/>
      <p:bold r:id="rId35"/>
      <p:italic r:id="rId36"/>
      <p:boldItalic r:id="rId37"/>
    </p:embeddedFont>
    <p:embeddedFont>
      <p:font typeface="Open Sans SemiBold" panose="020B07060308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FCB5F-ACEA-4D67-ACD0-49CBA357F8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4F32E25-6D5D-476A-93B6-B3B397338F47}">
      <dgm:prSet phldrT="[Text]"/>
      <dgm:spPr/>
      <dgm:t>
        <a:bodyPr/>
        <a:lstStyle/>
        <a:p>
          <a:r>
            <a:rPr lang="en-US" dirty="0"/>
            <a:t>Competitive Solicitation (ITB/ITN)</a:t>
          </a:r>
        </a:p>
      </dgm:t>
    </dgm:pt>
    <dgm:pt modelId="{9874056F-F8E5-4AE5-89EF-780DF15BD37C}" type="parTrans" cxnId="{A11AA1FD-A348-493A-A8C9-4FD5E3647246}">
      <dgm:prSet/>
      <dgm:spPr/>
      <dgm:t>
        <a:bodyPr/>
        <a:lstStyle/>
        <a:p>
          <a:endParaRPr lang="en-US"/>
        </a:p>
      </dgm:t>
    </dgm:pt>
    <dgm:pt modelId="{7447B675-A164-47A6-9656-4B6D3134AF04}" type="sibTrans" cxnId="{A11AA1FD-A348-493A-A8C9-4FD5E3647246}">
      <dgm:prSet/>
      <dgm:spPr/>
      <dgm:t>
        <a:bodyPr/>
        <a:lstStyle/>
        <a:p>
          <a:endParaRPr lang="en-US"/>
        </a:p>
      </dgm:t>
    </dgm:pt>
    <dgm:pt modelId="{30DCDBBC-F006-4408-ACB7-C4505C50DCD0}">
      <dgm:prSet phldrT="[Text]"/>
      <dgm:spPr/>
      <dgm:t>
        <a:bodyPr/>
        <a:lstStyle/>
        <a:p>
          <a:r>
            <a:rPr lang="en-US" dirty="0"/>
            <a:t>Board  Approval of Award</a:t>
          </a:r>
        </a:p>
      </dgm:t>
    </dgm:pt>
    <dgm:pt modelId="{D1B44914-9E90-4EC6-8858-AAB6918653DE}" type="parTrans" cxnId="{3D75A30D-4E9A-4AF9-96BB-2DC3B8D225DD}">
      <dgm:prSet/>
      <dgm:spPr/>
      <dgm:t>
        <a:bodyPr/>
        <a:lstStyle/>
        <a:p>
          <a:endParaRPr lang="en-US"/>
        </a:p>
      </dgm:t>
    </dgm:pt>
    <dgm:pt modelId="{D3D7C860-E459-4697-B69F-E15D8C3E6566}" type="sibTrans" cxnId="{3D75A30D-4E9A-4AF9-96BB-2DC3B8D225DD}">
      <dgm:prSet/>
      <dgm:spPr/>
      <dgm:t>
        <a:bodyPr/>
        <a:lstStyle/>
        <a:p>
          <a:endParaRPr lang="en-US"/>
        </a:p>
      </dgm:t>
    </dgm:pt>
    <dgm:pt modelId="{1F08B377-798A-433F-B3CC-D12044DDEF14}">
      <dgm:prSet phldrT="[Text]"/>
      <dgm:spPr/>
      <dgm:t>
        <a:bodyPr/>
        <a:lstStyle/>
        <a:p>
          <a:r>
            <a:rPr lang="en-US" dirty="0"/>
            <a:t>Contract Period Annual  Board Expenditure Approvals</a:t>
          </a:r>
        </a:p>
      </dgm:t>
    </dgm:pt>
    <dgm:pt modelId="{53FFE0C2-48A9-40BA-A71E-A334243F0FCF}" type="parTrans" cxnId="{D9DD2D47-D060-4206-BF44-BD19DFE729AD}">
      <dgm:prSet/>
      <dgm:spPr/>
      <dgm:t>
        <a:bodyPr/>
        <a:lstStyle/>
        <a:p>
          <a:endParaRPr lang="en-US"/>
        </a:p>
      </dgm:t>
    </dgm:pt>
    <dgm:pt modelId="{FE6DE2ED-3DFB-49B3-9D54-6F67A62AB00D}" type="sibTrans" cxnId="{D9DD2D47-D060-4206-BF44-BD19DFE729AD}">
      <dgm:prSet/>
      <dgm:spPr/>
      <dgm:t>
        <a:bodyPr/>
        <a:lstStyle/>
        <a:p>
          <a:endParaRPr lang="en-US"/>
        </a:p>
      </dgm:t>
    </dgm:pt>
    <dgm:pt modelId="{11B6FCA6-C7F7-47C7-AF6D-11E1390C62A8}">
      <dgm:prSet phldrT="[Text]"/>
      <dgm:spPr/>
      <dgm:t>
        <a:bodyPr/>
        <a:lstStyle/>
        <a:p>
          <a:r>
            <a:rPr lang="en-US" dirty="0"/>
            <a:t>Contract Renewal Period Board Approvals</a:t>
          </a:r>
        </a:p>
      </dgm:t>
    </dgm:pt>
    <dgm:pt modelId="{FC921435-9E4B-46F2-AB65-DD795FC6502C}" type="parTrans" cxnId="{862F1EA4-91F1-4BCC-90E3-36E1A4DE3128}">
      <dgm:prSet/>
      <dgm:spPr/>
      <dgm:t>
        <a:bodyPr/>
        <a:lstStyle/>
        <a:p>
          <a:endParaRPr lang="en-US"/>
        </a:p>
      </dgm:t>
    </dgm:pt>
    <dgm:pt modelId="{C7D56099-1F76-4756-9C03-5482AB6F0938}" type="sibTrans" cxnId="{862F1EA4-91F1-4BCC-90E3-36E1A4DE3128}">
      <dgm:prSet/>
      <dgm:spPr/>
      <dgm:t>
        <a:bodyPr/>
        <a:lstStyle/>
        <a:p>
          <a:endParaRPr lang="en-US"/>
        </a:p>
      </dgm:t>
    </dgm:pt>
    <dgm:pt modelId="{F231325A-2195-4594-92D9-53138AA82AAF}">
      <dgm:prSet phldrT="[Text]"/>
      <dgm:spPr/>
      <dgm:t>
        <a:bodyPr/>
        <a:lstStyle/>
        <a:p>
          <a:r>
            <a:rPr lang="en-US" dirty="0"/>
            <a:t>Preparation for new Competitive Solicitation</a:t>
          </a:r>
        </a:p>
      </dgm:t>
    </dgm:pt>
    <dgm:pt modelId="{5C42C178-2883-445D-A794-623012EA55D5}" type="parTrans" cxnId="{211E29EA-A712-49DB-B47E-578E54A472B9}">
      <dgm:prSet/>
      <dgm:spPr/>
      <dgm:t>
        <a:bodyPr/>
        <a:lstStyle/>
        <a:p>
          <a:endParaRPr lang="en-US"/>
        </a:p>
      </dgm:t>
    </dgm:pt>
    <dgm:pt modelId="{522A079F-DD34-4462-83A5-A47906B15C4A}" type="sibTrans" cxnId="{211E29EA-A712-49DB-B47E-578E54A472B9}">
      <dgm:prSet/>
      <dgm:spPr/>
      <dgm:t>
        <a:bodyPr/>
        <a:lstStyle/>
        <a:p>
          <a:endParaRPr lang="en-US"/>
        </a:p>
      </dgm:t>
    </dgm:pt>
    <dgm:pt modelId="{EFBF846A-253D-4F10-95F9-2C5379B73FCE}" type="pres">
      <dgm:prSet presAssocID="{A0FFCB5F-ACEA-4D67-ACD0-49CBA357F8E4}" presName="cycle" presStyleCnt="0">
        <dgm:presLayoutVars>
          <dgm:dir/>
          <dgm:resizeHandles val="exact"/>
        </dgm:presLayoutVars>
      </dgm:prSet>
      <dgm:spPr/>
    </dgm:pt>
    <dgm:pt modelId="{7F13E02A-BC64-4333-A547-281CFAF168F0}" type="pres">
      <dgm:prSet presAssocID="{44F32E25-6D5D-476A-93B6-B3B397338F47}" presName="node" presStyleLbl="node1" presStyleIdx="0" presStyleCnt="5">
        <dgm:presLayoutVars>
          <dgm:bulletEnabled val="1"/>
        </dgm:presLayoutVars>
      </dgm:prSet>
      <dgm:spPr/>
    </dgm:pt>
    <dgm:pt modelId="{C5AB1BC1-8580-4F84-9590-F0BE908A386B}" type="pres">
      <dgm:prSet presAssocID="{7447B675-A164-47A6-9656-4B6D3134AF04}" presName="sibTrans" presStyleLbl="sibTrans2D1" presStyleIdx="0" presStyleCnt="5"/>
      <dgm:spPr/>
    </dgm:pt>
    <dgm:pt modelId="{38E26969-81A5-4F30-9A48-A46131F8BB6C}" type="pres">
      <dgm:prSet presAssocID="{7447B675-A164-47A6-9656-4B6D3134AF04}" presName="connectorText" presStyleLbl="sibTrans2D1" presStyleIdx="0" presStyleCnt="5"/>
      <dgm:spPr/>
    </dgm:pt>
    <dgm:pt modelId="{BE23EB6D-EE97-4375-9A52-9DD71D765399}" type="pres">
      <dgm:prSet presAssocID="{30DCDBBC-F006-4408-ACB7-C4505C50DCD0}" presName="node" presStyleLbl="node1" presStyleIdx="1" presStyleCnt="5">
        <dgm:presLayoutVars>
          <dgm:bulletEnabled val="1"/>
        </dgm:presLayoutVars>
      </dgm:prSet>
      <dgm:spPr/>
    </dgm:pt>
    <dgm:pt modelId="{81340A80-5B46-44D4-B352-3DA3761D7989}" type="pres">
      <dgm:prSet presAssocID="{D3D7C860-E459-4697-B69F-E15D8C3E6566}" presName="sibTrans" presStyleLbl="sibTrans2D1" presStyleIdx="1" presStyleCnt="5"/>
      <dgm:spPr/>
    </dgm:pt>
    <dgm:pt modelId="{04F12070-24E9-4F02-AD5A-BFAB49203095}" type="pres">
      <dgm:prSet presAssocID="{D3D7C860-E459-4697-B69F-E15D8C3E6566}" presName="connectorText" presStyleLbl="sibTrans2D1" presStyleIdx="1" presStyleCnt="5"/>
      <dgm:spPr/>
    </dgm:pt>
    <dgm:pt modelId="{5023D3B4-696B-43E3-8DF8-9F15F8340C8B}" type="pres">
      <dgm:prSet presAssocID="{1F08B377-798A-433F-B3CC-D12044DDEF14}" presName="node" presStyleLbl="node1" presStyleIdx="2" presStyleCnt="5">
        <dgm:presLayoutVars>
          <dgm:bulletEnabled val="1"/>
        </dgm:presLayoutVars>
      </dgm:prSet>
      <dgm:spPr/>
    </dgm:pt>
    <dgm:pt modelId="{BF6C53F7-F406-4423-B853-A5F22B83832D}" type="pres">
      <dgm:prSet presAssocID="{FE6DE2ED-3DFB-49B3-9D54-6F67A62AB00D}" presName="sibTrans" presStyleLbl="sibTrans2D1" presStyleIdx="2" presStyleCnt="5"/>
      <dgm:spPr/>
    </dgm:pt>
    <dgm:pt modelId="{264BB0EA-08FD-4F5E-AB60-259BB5B7A0F3}" type="pres">
      <dgm:prSet presAssocID="{FE6DE2ED-3DFB-49B3-9D54-6F67A62AB00D}" presName="connectorText" presStyleLbl="sibTrans2D1" presStyleIdx="2" presStyleCnt="5"/>
      <dgm:spPr/>
    </dgm:pt>
    <dgm:pt modelId="{6BEBE318-2AF0-469C-8A97-07376D928028}" type="pres">
      <dgm:prSet presAssocID="{11B6FCA6-C7F7-47C7-AF6D-11E1390C62A8}" presName="node" presStyleLbl="node1" presStyleIdx="3" presStyleCnt="5">
        <dgm:presLayoutVars>
          <dgm:bulletEnabled val="1"/>
        </dgm:presLayoutVars>
      </dgm:prSet>
      <dgm:spPr/>
    </dgm:pt>
    <dgm:pt modelId="{FF13CF68-5F6D-4AEE-8EF5-B1F4156F36D7}" type="pres">
      <dgm:prSet presAssocID="{C7D56099-1F76-4756-9C03-5482AB6F0938}" presName="sibTrans" presStyleLbl="sibTrans2D1" presStyleIdx="3" presStyleCnt="5"/>
      <dgm:spPr/>
    </dgm:pt>
    <dgm:pt modelId="{7A56A1A3-2323-4570-8C88-A5D0DCFAE6B5}" type="pres">
      <dgm:prSet presAssocID="{C7D56099-1F76-4756-9C03-5482AB6F0938}" presName="connectorText" presStyleLbl="sibTrans2D1" presStyleIdx="3" presStyleCnt="5"/>
      <dgm:spPr/>
    </dgm:pt>
    <dgm:pt modelId="{95186412-C87F-42DF-A3CD-FC8357F14F96}" type="pres">
      <dgm:prSet presAssocID="{F231325A-2195-4594-92D9-53138AA82AAF}" presName="node" presStyleLbl="node1" presStyleIdx="4" presStyleCnt="5">
        <dgm:presLayoutVars>
          <dgm:bulletEnabled val="1"/>
        </dgm:presLayoutVars>
      </dgm:prSet>
      <dgm:spPr/>
    </dgm:pt>
    <dgm:pt modelId="{B6E00C7A-0595-49F2-88E7-EE89D7F772DE}" type="pres">
      <dgm:prSet presAssocID="{522A079F-DD34-4462-83A5-A47906B15C4A}" presName="sibTrans" presStyleLbl="sibTrans2D1" presStyleIdx="4" presStyleCnt="5"/>
      <dgm:spPr/>
    </dgm:pt>
    <dgm:pt modelId="{0F4C1BDE-038E-451E-B03D-A7A073D29514}" type="pres">
      <dgm:prSet presAssocID="{522A079F-DD34-4462-83A5-A47906B15C4A}" presName="connectorText" presStyleLbl="sibTrans2D1" presStyleIdx="4" presStyleCnt="5"/>
      <dgm:spPr/>
    </dgm:pt>
  </dgm:ptLst>
  <dgm:cxnLst>
    <dgm:cxn modelId="{3D75A30D-4E9A-4AF9-96BB-2DC3B8D225DD}" srcId="{A0FFCB5F-ACEA-4D67-ACD0-49CBA357F8E4}" destId="{30DCDBBC-F006-4408-ACB7-C4505C50DCD0}" srcOrd="1" destOrd="0" parTransId="{D1B44914-9E90-4EC6-8858-AAB6918653DE}" sibTransId="{D3D7C860-E459-4697-B69F-E15D8C3E6566}"/>
    <dgm:cxn modelId="{60C14814-5D5B-4DBE-9336-1097E1D8508C}" type="presOf" srcId="{7447B675-A164-47A6-9656-4B6D3134AF04}" destId="{C5AB1BC1-8580-4F84-9590-F0BE908A386B}" srcOrd="0" destOrd="0" presId="urn:microsoft.com/office/officeart/2005/8/layout/cycle2"/>
    <dgm:cxn modelId="{5C9EE01C-B08C-48ED-AC64-A873CEB7900F}" type="presOf" srcId="{11B6FCA6-C7F7-47C7-AF6D-11E1390C62A8}" destId="{6BEBE318-2AF0-469C-8A97-07376D928028}" srcOrd="0" destOrd="0" presId="urn:microsoft.com/office/officeart/2005/8/layout/cycle2"/>
    <dgm:cxn modelId="{14877226-6E5C-4C7C-B3E4-655D4D9E49A3}" type="presOf" srcId="{C7D56099-1F76-4756-9C03-5482AB6F0938}" destId="{7A56A1A3-2323-4570-8C88-A5D0DCFAE6B5}" srcOrd="1" destOrd="0" presId="urn:microsoft.com/office/officeart/2005/8/layout/cycle2"/>
    <dgm:cxn modelId="{0B1BA52F-F118-45C7-B05A-2026F0E732AE}" type="presOf" srcId="{30DCDBBC-F006-4408-ACB7-C4505C50DCD0}" destId="{BE23EB6D-EE97-4375-9A52-9DD71D765399}" srcOrd="0" destOrd="0" presId="urn:microsoft.com/office/officeart/2005/8/layout/cycle2"/>
    <dgm:cxn modelId="{D9DD2D47-D060-4206-BF44-BD19DFE729AD}" srcId="{A0FFCB5F-ACEA-4D67-ACD0-49CBA357F8E4}" destId="{1F08B377-798A-433F-B3CC-D12044DDEF14}" srcOrd="2" destOrd="0" parTransId="{53FFE0C2-48A9-40BA-A71E-A334243F0FCF}" sibTransId="{FE6DE2ED-3DFB-49B3-9D54-6F67A62AB00D}"/>
    <dgm:cxn modelId="{35635368-3FFD-422A-9FBA-A8FCC1FD4F21}" type="presOf" srcId="{A0FFCB5F-ACEA-4D67-ACD0-49CBA357F8E4}" destId="{EFBF846A-253D-4F10-95F9-2C5379B73FCE}" srcOrd="0" destOrd="0" presId="urn:microsoft.com/office/officeart/2005/8/layout/cycle2"/>
    <dgm:cxn modelId="{BA19E86D-5BD5-488A-B109-662D0CC3A007}" type="presOf" srcId="{1F08B377-798A-433F-B3CC-D12044DDEF14}" destId="{5023D3B4-696B-43E3-8DF8-9F15F8340C8B}" srcOrd="0" destOrd="0" presId="urn:microsoft.com/office/officeart/2005/8/layout/cycle2"/>
    <dgm:cxn modelId="{0EA65751-30C8-4CA6-8A5D-81AE969040B6}" type="presOf" srcId="{D3D7C860-E459-4697-B69F-E15D8C3E6566}" destId="{04F12070-24E9-4F02-AD5A-BFAB49203095}" srcOrd="1" destOrd="0" presId="urn:microsoft.com/office/officeart/2005/8/layout/cycle2"/>
    <dgm:cxn modelId="{3F247353-464E-46A2-9EBB-69F11A897C60}" type="presOf" srcId="{D3D7C860-E459-4697-B69F-E15D8C3E6566}" destId="{81340A80-5B46-44D4-B352-3DA3761D7989}" srcOrd="0" destOrd="0" presId="urn:microsoft.com/office/officeart/2005/8/layout/cycle2"/>
    <dgm:cxn modelId="{5343BC84-37B1-4E05-9A87-82B673A665FF}" type="presOf" srcId="{C7D56099-1F76-4756-9C03-5482AB6F0938}" destId="{FF13CF68-5F6D-4AEE-8EF5-B1F4156F36D7}" srcOrd="0" destOrd="0" presId="urn:microsoft.com/office/officeart/2005/8/layout/cycle2"/>
    <dgm:cxn modelId="{C4D90387-00B3-4AE1-9AA0-61D8A6178E07}" type="presOf" srcId="{7447B675-A164-47A6-9656-4B6D3134AF04}" destId="{38E26969-81A5-4F30-9A48-A46131F8BB6C}" srcOrd="1" destOrd="0" presId="urn:microsoft.com/office/officeart/2005/8/layout/cycle2"/>
    <dgm:cxn modelId="{12270A8D-EBCE-411F-A0F5-B9C635EAB4CF}" type="presOf" srcId="{FE6DE2ED-3DFB-49B3-9D54-6F67A62AB00D}" destId="{BF6C53F7-F406-4423-B853-A5F22B83832D}" srcOrd="0" destOrd="0" presId="urn:microsoft.com/office/officeart/2005/8/layout/cycle2"/>
    <dgm:cxn modelId="{10B6F492-61B0-422F-8954-06A71B933EFD}" type="presOf" srcId="{522A079F-DD34-4462-83A5-A47906B15C4A}" destId="{0F4C1BDE-038E-451E-B03D-A7A073D29514}" srcOrd="1" destOrd="0" presId="urn:microsoft.com/office/officeart/2005/8/layout/cycle2"/>
    <dgm:cxn modelId="{F4372C99-E99A-4985-8966-6B865B583340}" type="presOf" srcId="{FE6DE2ED-3DFB-49B3-9D54-6F67A62AB00D}" destId="{264BB0EA-08FD-4F5E-AB60-259BB5B7A0F3}" srcOrd="1" destOrd="0" presId="urn:microsoft.com/office/officeart/2005/8/layout/cycle2"/>
    <dgm:cxn modelId="{862F1EA4-91F1-4BCC-90E3-36E1A4DE3128}" srcId="{A0FFCB5F-ACEA-4D67-ACD0-49CBA357F8E4}" destId="{11B6FCA6-C7F7-47C7-AF6D-11E1390C62A8}" srcOrd="3" destOrd="0" parTransId="{FC921435-9E4B-46F2-AB65-DD795FC6502C}" sibTransId="{C7D56099-1F76-4756-9C03-5482AB6F0938}"/>
    <dgm:cxn modelId="{8C79B0B7-ECC4-46F5-A9C2-A3910F76382C}" type="presOf" srcId="{44F32E25-6D5D-476A-93B6-B3B397338F47}" destId="{7F13E02A-BC64-4333-A547-281CFAF168F0}" srcOrd="0" destOrd="0" presId="urn:microsoft.com/office/officeart/2005/8/layout/cycle2"/>
    <dgm:cxn modelId="{352900CC-7063-4CC1-AC7A-6B7AFFB005D3}" type="presOf" srcId="{522A079F-DD34-4462-83A5-A47906B15C4A}" destId="{B6E00C7A-0595-49F2-88E7-EE89D7F772DE}" srcOrd="0" destOrd="0" presId="urn:microsoft.com/office/officeart/2005/8/layout/cycle2"/>
    <dgm:cxn modelId="{211E29EA-A712-49DB-B47E-578E54A472B9}" srcId="{A0FFCB5F-ACEA-4D67-ACD0-49CBA357F8E4}" destId="{F231325A-2195-4594-92D9-53138AA82AAF}" srcOrd="4" destOrd="0" parTransId="{5C42C178-2883-445D-A794-623012EA55D5}" sibTransId="{522A079F-DD34-4462-83A5-A47906B15C4A}"/>
    <dgm:cxn modelId="{8EEF5CEF-8C78-431E-8EAC-E3DBB71F9440}" type="presOf" srcId="{F231325A-2195-4594-92D9-53138AA82AAF}" destId="{95186412-C87F-42DF-A3CD-FC8357F14F96}" srcOrd="0" destOrd="0" presId="urn:microsoft.com/office/officeart/2005/8/layout/cycle2"/>
    <dgm:cxn modelId="{A11AA1FD-A348-493A-A8C9-4FD5E3647246}" srcId="{A0FFCB5F-ACEA-4D67-ACD0-49CBA357F8E4}" destId="{44F32E25-6D5D-476A-93B6-B3B397338F47}" srcOrd="0" destOrd="0" parTransId="{9874056F-F8E5-4AE5-89EF-780DF15BD37C}" sibTransId="{7447B675-A164-47A6-9656-4B6D3134AF04}"/>
    <dgm:cxn modelId="{F0791EA9-A595-4895-B4F1-32F77E88CF51}" type="presParOf" srcId="{EFBF846A-253D-4F10-95F9-2C5379B73FCE}" destId="{7F13E02A-BC64-4333-A547-281CFAF168F0}" srcOrd="0" destOrd="0" presId="urn:microsoft.com/office/officeart/2005/8/layout/cycle2"/>
    <dgm:cxn modelId="{E5E64059-A7C1-40AC-925F-89EBCDBA3811}" type="presParOf" srcId="{EFBF846A-253D-4F10-95F9-2C5379B73FCE}" destId="{C5AB1BC1-8580-4F84-9590-F0BE908A386B}" srcOrd="1" destOrd="0" presId="urn:microsoft.com/office/officeart/2005/8/layout/cycle2"/>
    <dgm:cxn modelId="{8C650F5D-3BB5-41C0-A6A0-C5BAF3C37EE1}" type="presParOf" srcId="{C5AB1BC1-8580-4F84-9590-F0BE908A386B}" destId="{38E26969-81A5-4F30-9A48-A46131F8BB6C}" srcOrd="0" destOrd="0" presId="urn:microsoft.com/office/officeart/2005/8/layout/cycle2"/>
    <dgm:cxn modelId="{3446926A-0344-4421-A100-9BC9A2A88067}" type="presParOf" srcId="{EFBF846A-253D-4F10-95F9-2C5379B73FCE}" destId="{BE23EB6D-EE97-4375-9A52-9DD71D765399}" srcOrd="2" destOrd="0" presId="urn:microsoft.com/office/officeart/2005/8/layout/cycle2"/>
    <dgm:cxn modelId="{6DE358A6-405D-407E-B954-7A5EA4C4685A}" type="presParOf" srcId="{EFBF846A-253D-4F10-95F9-2C5379B73FCE}" destId="{81340A80-5B46-44D4-B352-3DA3761D7989}" srcOrd="3" destOrd="0" presId="urn:microsoft.com/office/officeart/2005/8/layout/cycle2"/>
    <dgm:cxn modelId="{3CFD5952-A797-4B7E-B688-3D67C3A821AF}" type="presParOf" srcId="{81340A80-5B46-44D4-B352-3DA3761D7989}" destId="{04F12070-24E9-4F02-AD5A-BFAB49203095}" srcOrd="0" destOrd="0" presId="urn:microsoft.com/office/officeart/2005/8/layout/cycle2"/>
    <dgm:cxn modelId="{B0888420-1F33-4435-A29B-479D39E8B530}" type="presParOf" srcId="{EFBF846A-253D-4F10-95F9-2C5379B73FCE}" destId="{5023D3B4-696B-43E3-8DF8-9F15F8340C8B}" srcOrd="4" destOrd="0" presId="urn:microsoft.com/office/officeart/2005/8/layout/cycle2"/>
    <dgm:cxn modelId="{9D9A69A6-E106-4147-B9B8-4A391AABA49E}" type="presParOf" srcId="{EFBF846A-253D-4F10-95F9-2C5379B73FCE}" destId="{BF6C53F7-F406-4423-B853-A5F22B83832D}" srcOrd="5" destOrd="0" presId="urn:microsoft.com/office/officeart/2005/8/layout/cycle2"/>
    <dgm:cxn modelId="{DCC7856D-D30B-4D64-8098-2F1EC1C59BAF}" type="presParOf" srcId="{BF6C53F7-F406-4423-B853-A5F22B83832D}" destId="{264BB0EA-08FD-4F5E-AB60-259BB5B7A0F3}" srcOrd="0" destOrd="0" presId="urn:microsoft.com/office/officeart/2005/8/layout/cycle2"/>
    <dgm:cxn modelId="{64A425B5-D025-4CCF-A81C-9364C3798759}" type="presParOf" srcId="{EFBF846A-253D-4F10-95F9-2C5379B73FCE}" destId="{6BEBE318-2AF0-469C-8A97-07376D928028}" srcOrd="6" destOrd="0" presId="urn:microsoft.com/office/officeart/2005/8/layout/cycle2"/>
    <dgm:cxn modelId="{E8182DCA-F3B7-40F2-83D1-19397F1B5448}" type="presParOf" srcId="{EFBF846A-253D-4F10-95F9-2C5379B73FCE}" destId="{FF13CF68-5F6D-4AEE-8EF5-B1F4156F36D7}" srcOrd="7" destOrd="0" presId="urn:microsoft.com/office/officeart/2005/8/layout/cycle2"/>
    <dgm:cxn modelId="{C5A22C14-C23E-45A1-BC8C-3F132373A51A}" type="presParOf" srcId="{FF13CF68-5F6D-4AEE-8EF5-B1F4156F36D7}" destId="{7A56A1A3-2323-4570-8C88-A5D0DCFAE6B5}" srcOrd="0" destOrd="0" presId="urn:microsoft.com/office/officeart/2005/8/layout/cycle2"/>
    <dgm:cxn modelId="{3A51F8C2-13C6-4DBB-9A85-C54BDADDFFBB}" type="presParOf" srcId="{EFBF846A-253D-4F10-95F9-2C5379B73FCE}" destId="{95186412-C87F-42DF-A3CD-FC8357F14F96}" srcOrd="8" destOrd="0" presId="urn:microsoft.com/office/officeart/2005/8/layout/cycle2"/>
    <dgm:cxn modelId="{6D6D0356-7178-49C9-B09D-5CD35706402B}" type="presParOf" srcId="{EFBF846A-253D-4F10-95F9-2C5379B73FCE}" destId="{B6E00C7A-0595-49F2-88E7-EE89D7F772DE}" srcOrd="9" destOrd="0" presId="urn:microsoft.com/office/officeart/2005/8/layout/cycle2"/>
    <dgm:cxn modelId="{4E8C0563-F957-44DA-81B3-36CC1CCAE0E6}" type="presParOf" srcId="{B6E00C7A-0595-49F2-88E7-EE89D7F772DE}" destId="{0F4C1BDE-038E-451E-B03D-A7A073D2951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3E02A-BC64-4333-A547-281CFAF168F0}">
      <dsp:nvSpPr>
        <dsp:cNvPr id="0" name=""/>
        <dsp:cNvSpPr/>
      </dsp:nvSpPr>
      <dsp:spPr>
        <a:xfrm>
          <a:off x="5161358" y="202"/>
          <a:ext cx="1869281" cy="1869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Competitive Solicitation (ITB/ITN)</a:t>
          </a:r>
        </a:p>
      </dsp:txBody>
      <dsp:txXfrm>
        <a:off x="5435108" y="273952"/>
        <a:ext cx="1321781" cy="1321781"/>
      </dsp:txXfrm>
    </dsp:sp>
    <dsp:sp modelId="{C5AB1BC1-8580-4F84-9590-F0BE908A386B}">
      <dsp:nvSpPr>
        <dsp:cNvPr id="0" name=""/>
        <dsp:cNvSpPr/>
      </dsp:nvSpPr>
      <dsp:spPr>
        <a:xfrm rot="2160000">
          <a:off x="6971866" y="1436731"/>
          <a:ext cx="498181" cy="630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86138" y="1518984"/>
        <a:ext cx="348727" cy="378530"/>
      </dsp:txXfrm>
    </dsp:sp>
    <dsp:sp modelId="{BE23EB6D-EE97-4375-9A52-9DD71D765399}">
      <dsp:nvSpPr>
        <dsp:cNvPr id="0" name=""/>
        <dsp:cNvSpPr/>
      </dsp:nvSpPr>
      <dsp:spPr>
        <a:xfrm>
          <a:off x="7434087" y="1651436"/>
          <a:ext cx="1869281" cy="1869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Board  Approval of Award</a:t>
          </a:r>
        </a:p>
      </dsp:txBody>
      <dsp:txXfrm>
        <a:off x="7707837" y="1925186"/>
        <a:ext cx="1321781" cy="1321781"/>
      </dsp:txXfrm>
    </dsp:sp>
    <dsp:sp modelId="{81340A80-5B46-44D4-B352-3DA3761D7989}">
      <dsp:nvSpPr>
        <dsp:cNvPr id="0" name=""/>
        <dsp:cNvSpPr/>
      </dsp:nvSpPr>
      <dsp:spPr>
        <a:xfrm rot="6480000">
          <a:off x="7689941" y="3593102"/>
          <a:ext cx="498181" cy="630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787760" y="3648208"/>
        <a:ext cx="348727" cy="378530"/>
      </dsp:txXfrm>
    </dsp:sp>
    <dsp:sp modelId="{5023D3B4-696B-43E3-8DF8-9F15F8340C8B}">
      <dsp:nvSpPr>
        <dsp:cNvPr id="0" name=""/>
        <dsp:cNvSpPr/>
      </dsp:nvSpPr>
      <dsp:spPr>
        <a:xfrm>
          <a:off x="6565982" y="4323189"/>
          <a:ext cx="1869281" cy="1869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Contract Period Annual  Board Expenditure Approvals</a:t>
          </a:r>
        </a:p>
      </dsp:txBody>
      <dsp:txXfrm>
        <a:off x="6839732" y="4596939"/>
        <a:ext cx="1321781" cy="1321781"/>
      </dsp:txXfrm>
    </dsp:sp>
    <dsp:sp modelId="{BF6C53F7-F406-4423-B853-A5F22B83832D}">
      <dsp:nvSpPr>
        <dsp:cNvPr id="0" name=""/>
        <dsp:cNvSpPr/>
      </dsp:nvSpPr>
      <dsp:spPr>
        <a:xfrm rot="10800000">
          <a:off x="5861008" y="4942388"/>
          <a:ext cx="498181" cy="630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010462" y="5068564"/>
        <a:ext cx="348727" cy="378530"/>
      </dsp:txXfrm>
    </dsp:sp>
    <dsp:sp modelId="{6BEBE318-2AF0-469C-8A97-07376D928028}">
      <dsp:nvSpPr>
        <dsp:cNvPr id="0" name=""/>
        <dsp:cNvSpPr/>
      </dsp:nvSpPr>
      <dsp:spPr>
        <a:xfrm>
          <a:off x="3756735" y="4323189"/>
          <a:ext cx="1869281" cy="1869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Contract Renewal Period Board Approvals</a:t>
          </a:r>
        </a:p>
      </dsp:txBody>
      <dsp:txXfrm>
        <a:off x="4030485" y="4596939"/>
        <a:ext cx="1321781" cy="1321781"/>
      </dsp:txXfrm>
    </dsp:sp>
    <dsp:sp modelId="{FF13CF68-5F6D-4AEE-8EF5-B1F4156F36D7}">
      <dsp:nvSpPr>
        <dsp:cNvPr id="0" name=""/>
        <dsp:cNvSpPr/>
      </dsp:nvSpPr>
      <dsp:spPr>
        <a:xfrm rot="15120000">
          <a:off x="4012589" y="3619921"/>
          <a:ext cx="498181" cy="630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10408" y="3817167"/>
        <a:ext cx="348727" cy="378530"/>
      </dsp:txXfrm>
    </dsp:sp>
    <dsp:sp modelId="{95186412-C87F-42DF-A3CD-FC8357F14F96}">
      <dsp:nvSpPr>
        <dsp:cNvPr id="0" name=""/>
        <dsp:cNvSpPr/>
      </dsp:nvSpPr>
      <dsp:spPr>
        <a:xfrm>
          <a:off x="2888630" y="1651436"/>
          <a:ext cx="1869281" cy="1869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for new Competitive Solicitation</a:t>
          </a:r>
        </a:p>
      </dsp:txBody>
      <dsp:txXfrm>
        <a:off x="3162380" y="1925186"/>
        <a:ext cx="1321781" cy="1321781"/>
      </dsp:txXfrm>
    </dsp:sp>
    <dsp:sp modelId="{B6E00C7A-0595-49F2-88E7-EE89D7F772DE}">
      <dsp:nvSpPr>
        <dsp:cNvPr id="0" name=""/>
        <dsp:cNvSpPr/>
      </dsp:nvSpPr>
      <dsp:spPr>
        <a:xfrm rot="19440000">
          <a:off x="4699137" y="1453306"/>
          <a:ext cx="498181" cy="630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13409" y="1623405"/>
        <a:ext cx="348727" cy="3785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icture)">
  <p:cSld name="Title Slide (Picture)">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agline)">
  <p:cSld name="Section Header (Tagline)">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831850" y="1383166"/>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831850" y="4262891"/>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Logo and Tagline)">
  <p:cSld name="Section Header (Logo and Taglin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1850" y="1383166"/>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1850" y="4262891"/>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agline) Video">
  <p:cSld name="Section Header (Tagline) Vide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1850" y="1383166"/>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1850" y="4262891"/>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
        <p:nvSpPr>
          <p:cNvPr id="44" name="Google Shape;44;p13"/>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Logo)" type="twoObj">
  <p:cSld name="TWO_OBJECTS">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838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body" idx="2"/>
          </p:nvPr>
        </p:nvSpPr>
        <p:spPr>
          <a:xfrm>
            <a:off x="6172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agline)">
  <p:cSld name="Two Content (Tagline)">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8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body" idx="2"/>
          </p:nvPr>
        </p:nvSpPr>
        <p:spPr>
          <a:xfrm>
            <a:off x="6172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Logo and Tagline)">
  <p:cSld name="Two Content (Logo and Taglin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838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2"/>
          </p:nvPr>
        </p:nvSpPr>
        <p:spPr>
          <a:xfrm>
            <a:off x="6172200" y="2058891"/>
            <a:ext cx="5181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agline) Video">
  <p:cSld name="Two Content (Tagline) Video">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7"/>
          <p:cNvSpPr txBox="1">
            <a:spLocks noGrp="1"/>
          </p:cNvSpPr>
          <p:nvPr>
            <p:ph type="body" idx="1"/>
          </p:nvPr>
        </p:nvSpPr>
        <p:spPr>
          <a:xfrm>
            <a:off x="838200" y="2380735"/>
            <a:ext cx="5181600" cy="379295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7"/>
          <p:cNvSpPr txBox="1">
            <a:spLocks noGrp="1"/>
          </p:cNvSpPr>
          <p:nvPr>
            <p:ph type="body" idx="2"/>
          </p:nvPr>
        </p:nvSpPr>
        <p:spPr>
          <a:xfrm>
            <a:off x="6172200" y="2380735"/>
            <a:ext cx="5181600" cy="379295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61" name="Google Shape;61;p17"/>
          <p:cNvSpPr txBox="1">
            <a:spLocks noGrp="1"/>
          </p:cNvSpPr>
          <p:nvPr>
            <p:ph type="title"/>
          </p:nvPr>
        </p:nvSpPr>
        <p:spPr>
          <a:xfrm>
            <a:off x="838199" y="804254"/>
            <a:ext cx="74980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4000"/>
              <a:buFont typeface="Open Sans Semi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Logo)">
  <p:cSld name="Comparison (Logo)">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839788" y="1961275"/>
            <a:ext cx="5157787"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8"/>
          <p:cNvSpPr txBox="1">
            <a:spLocks noGrp="1"/>
          </p:cNvSpPr>
          <p:nvPr>
            <p:ph type="body" idx="2"/>
          </p:nvPr>
        </p:nvSpPr>
        <p:spPr>
          <a:xfrm>
            <a:off x="839788" y="2631233"/>
            <a:ext cx="5157787"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8"/>
          <p:cNvSpPr txBox="1">
            <a:spLocks noGrp="1"/>
          </p:cNvSpPr>
          <p:nvPr>
            <p:ph type="body" idx="3"/>
          </p:nvPr>
        </p:nvSpPr>
        <p:spPr>
          <a:xfrm>
            <a:off x="6172200" y="1961275"/>
            <a:ext cx="5183188"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8"/>
          <p:cNvSpPr txBox="1">
            <a:spLocks noGrp="1"/>
          </p:cNvSpPr>
          <p:nvPr>
            <p:ph type="body" idx="4"/>
          </p:nvPr>
        </p:nvSpPr>
        <p:spPr>
          <a:xfrm>
            <a:off x="6172200" y="2631233"/>
            <a:ext cx="5183188"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agline)">
  <p:cSld name="Comparison (Taglin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body" idx="1"/>
          </p:nvPr>
        </p:nvSpPr>
        <p:spPr>
          <a:xfrm>
            <a:off x="839788" y="1961275"/>
            <a:ext cx="5157787"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9"/>
          <p:cNvSpPr txBox="1">
            <a:spLocks noGrp="1"/>
          </p:cNvSpPr>
          <p:nvPr>
            <p:ph type="body" idx="2"/>
          </p:nvPr>
        </p:nvSpPr>
        <p:spPr>
          <a:xfrm>
            <a:off x="839788" y="2631233"/>
            <a:ext cx="5157787"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body" idx="3"/>
          </p:nvPr>
        </p:nvSpPr>
        <p:spPr>
          <a:xfrm>
            <a:off x="6172200" y="1961275"/>
            <a:ext cx="5183188"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9"/>
          <p:cNvSpPr txBox="1">
            <a:spLocks noGrp="1"/>
          </p:cNvSpPr>
          <p:nvPr>
            <p:ph type="body" idx="4"/>
          </p:nvPr>
        </p:nvSpPr>
        <p:spPr>
          <a:xfrm>
            <a:off x="6172200" y="2631233"/>
            <a:ext cx="5183188"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Logo and Tagline)">
  <p:cSld name="Comparison (Logo and Tagline)">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body" idx="1"/>
          </p:nvPr>
        </p:nvSpPr>
        <p:spPr>
          <a:xfrm>
            <a:off x="839788" y="1961275"/>
            <a:ext cx="5157787"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0"/>
          <p:cNvSpPr txBox="1">
            <a:spLocks noGrp="1"/>
          </p:cNvSpPr>
          <p:nvPr>
            <p:ph type="body" idx="2"/>
          </p:nvPr>
        </p:nvSpPr>
        <p:spPr>
          <a:xfrm>
            <a:off x="839788" y="2631233"/>
            <a:ext cx="5157787"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body" idx="3"/>
          </p:nvPr>
        </p:nvSpPr>
        <p:spPr>
          <a:xfrm>
            <a:off x="6172200" y="1961275"/>
            <a:ext cx="5183188"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0"/>
          <p:cNvSpPr txBox="1">
            <a:spLocks noGrp="1"/>
          </p:cNvSpPr>
          <p:nvPr>
            <p:ph type="body" idx="4"/>
          </p:nvPr>
        </p:nvSpPr>
        <p:spPr>
          <a:xfrm>
            <a:off x="6172200" y="2631233"/>
            <a:ext cx="5183188" cy="37135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1850" y="562073"/>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3"/>
          <p:cNvSpPr txBox="1">
            <a:spLocks noGrp="1"/>
          </p:cNvSpPr>
          <p:nvPr>
            <p:ph type="body" idx="1"/>
          </p:nvPr>
        </p:nvSpPr>
        <p:spPr>
          <a:xfrm>
            <a:off x="831850" y="3414810"/>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agline) Video">
  <p:cSld name="Comparison (Tagline) Video">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body" idx="1"/>
          </p:nvPr>
        </p:nvSpPr>
        <p:spPr>
          <a:xfrm>
            <a:off x="839788" y="2356691"/>
            <a:ext cx="5157787"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1"/>
          <p:cNvSpPr txBox="1">
            <a:spLocks noGrp="1"/>
          </p:cNvSpPr>
          <p:nvPr>
            <p:ph type="body" idx="2"/>
          </p:nvPr>
        </p:nvSpPr>
        <p:spPr>
          <a:xfrm>
            <a:off x="839788" y="3026649"/>
            <a:ext cx="5157787" cy="33181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1"/>
          <p:cNvSpPr txBox="1">
            <a:spLocks noGrp="1"/>
          </p:cNvSpPr>
          <p:nvPr>
            <p:ph type="body" idx="3"/>
          </p:nvPr>
        </p:nvSpPr>
        <p:spPr>
          <a:xfrm>
            <a:off x="6172200" y="2356691"/>
            <a:ext cx="5183188" cy="66995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43673"/>
              </a:buClr>
              <a:buSzPts val="2400"/>
              <a:buNone/>
              <a:defRPr sz="2400" b="1"/>
            </a:lvl1pPr>
            <a:lvl2pPr marL="914400" lvl="1" indent="-228600" algn="l">
              <a:lnSpc>
                <a:spcPct val="90000"/>
              </a:lnSpc>
              <a:spcBef>
                <a:spcPts val="500"/>
              </a:spcBef>
              <a:spcAft>
                <a:spcPts val="0"/>
              </a:spcAft>
              <a:buClr>
                <a:srgbClr val="043673"/>
              </a:buClr>
              <a:buSzPts val="2000"/>
              <a:buNone/>
              <a:defRPr sz="2000" b="1"/>
            </a:lvl2pPr>
            <a:lvl3pPr marL="1371600" lvl="2" indent="-228600" algn="l">
              <a:lnSpc>
                <a:spcPct val="90000"/>
              </a:lnSpc>
              <a:spcBef>
                <a:spcPts val="500"/>
              </a:spcBef>
              <a:spcAft>
                <a:spcPts val="0"/>
              </a:spcAft>
              <a:buClr>
                <a:srgbClr val="043673"/>
              </a:buClr>
              <a:buSzPts val="1800"/>
              <a:buNone/>
              <a:defRPr sz="1800" b="1"/>
            </a:lvl3pPr>
            <a:lvl4pPr marL="1828800" lvl="3" indent="-228600" algn="l">
              <a:lnSpc>
                <a:spcPct val="90000"/>
              </a:lnSpc>
              <a:spcBef>
                <a:spcPts val="500"/>
              </a:spcBef>
              <a:spcAft>
                <a:spcPts val="0"/>
              </a:spcAft>
              <a:buClr>
                <a:srgbClr val="043673"/>
              </a:buClr>
              <a:buSzPts val="1600"/>
              <a:buNone/>
              <a:defRPr sz="1600" b="1"/>
            </a:lvl4pPr>
            <a:lvl5pPr marL="2286000" lvl="4" indent="-228600" algn="l">
              <a:lnSpc>
                <a:spcPct val="90000"/>
              </a:lnSpc>
              <a:spcBef>
                <a:spcPts val="500"/>
              </a:spcBef>
              <a:spcAft>
                <a:spcPts val="0"/>
              </a:spcAft>
              <a:buClr>
                <a:srgbClr val="04367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21"/>
          <p:cNvSpPr txBox="1">
            <a:spLocks noGrp="1"/>
          </p:cNvSpPr>
          <p:nvPr>
            <p:ph type="body" idx="4"/>
          </p:nvPr>
        </p:nvSpPr>
        <p:spPr>
          <a:xfrm>
            <a:off x="6172200" y="3026649"/>
            <a:ext cx="5183188" cy="33181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1"/>
          <p:cNvSpPr txBox="1">
            <a:spLocks noGrp="1"/>
          </p:cNvSpPr>
          <p:nvPr>
            <p:ph type="title"/>
          </p:nvPr>
        </p:nvSpPr>
        <p:spPr>
          <a:xfrm>
            <a:off x="839788" y="804254"/>
            <a:ext cx="74980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4000"/>
              <a:buFont typeface="Open Sans Semi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Logo)">
  <p:cSld name="Title Only (Logo)">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agline)">
  <p:cSld name="Title Only (Tagline)">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Logo and Tagline)" type="titleOnly">
  <p:cSld name="TITLE_ONLY">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agline) Video">
  <p:cSld name="Title Only (Tagline) Video">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838200" y="804254"/>
            <a:ext cx="74980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4000"/>
              <a:buFont typeface="Open Sans Semi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5"/>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Logo)" type="blank">
  <p:cSld name="BLANK">
    <p:spTree>
      <p:nvGrpSpPr>
        <p:cNvPr id="1" name="Shape 9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agline)">
  <p:cSld name="Blank (Tagline)">
    <p:bg>
      <p:bgPr>
        <a:blipFill>
          <a:blip r:embed="rId2">
            <a:alphaModFix/>
          </a:blip>
          <a:stretch>
            <a:fillRect/>
          </a:stretch>
        </a:blip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Logo and Tagline)">
  <p:cSld name="Blank (Logo and Tagline)">
    <p:bg>
      <p:bgPr>
        <a:blipFill>
          <a:blip r:embed="rId2">
            <a:alphaModFix/>
          </a:blip>
          <a:stretch>
            <a:fillRect/>
          </a:stretch>
        </a:blip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agline) Video">
  <p:cSld name="Blank (Tagline) Video">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9"/>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Logo)" type="objTx">
  <p:cSld name="OBJECT_WITH_CAPTION_TEXT">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5183188" y="987425"/>
            <a:ext cx="6172200" cy="527621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43673"/>
              </a:buClr>
              <a:buSzPts val="3200"/>
              <a:buChar char="•"/>
              <a:defRPr sz="3200"/>
            </a:lvl1pPr>
            <a:lvl2pPr marL="914400" lvl="1" indent="-406400" algn="l">
              <a:lnSpc>
                <a:spcPct val="90000"/>
              </a:lnSpc>
              <a:spcBef>
                <a:spcPts val="500"/>
              </a:spcBef>
              <a:spcAft>
                <a:spcPts val="0"/>
              </a:spcAft>
              <a:buClr>
                <a:srgbClr val="043673"/>
              </a:buClr>
              <a:buSzPts val="2800"/>
              <a:buChar char="•"/>
              <a:defRPr sz="2800"/>
            </a:lvl2pPr>
            <a:lvl3pPr marL="1371600" lvl="2" indent="-381000" algn="l">
              <a:lnSpc>
                <a:spcPct val="90000"/>
              </a:lnSpc>
              <a:spcBef>
                <a:spcPts val="500"/>
              </a:spcBef>
              <a:spcAft>
                <a:spcPts val="0"/>
              </a:spcAft>
              <a:buClr>
                <a:srgbClr val="043673"/>
              </a:buClr>
              <a:buSzPts val="2400"/>
              <a:buChar char="•"/>
              <a:defRPr sz="2400"/>
            </a:lvl3pPr>
            <a:lvl4pPr marL="1828800" lvl="3" indent="-355600" algn="l">
              <a:lnSpc>
                <a:spcPct val="90000"/>
              </a:lnSpc>
              <a:spcBef>
                <a:spcPts val="500"/>
              </a:spcBef>
              <a:spcAft>
                <a:spcPts val="0"/>
              </a:spcAft>
              <a:buClr>
                <a:srgbClr val="043673"/>
              </a:buClr>
              <a:buSzPts val="2000"/>
              <a:buChar char="•"/>
              <a:defRPr sz="2000"/>
            </a:lvl4pPr>
            <a:lvl5pPr marL="2286000" lvl="4" indent="-355600" algn="l">
              <a:lnSpc>
                <a:spcPct val="90000"/>
              </a:lnSpc>
              <a:spcBef>
                <a:spcPts val="500"/>
              </a:spcBef>
              <a:spcAft>
                <a:spcPts val="0"/>
              </a:spcAft>
              <a:buClr>
                <a:srgbClr val="04367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0"/>
          <p:cNvSpPr txBox="1">
            <a:spLocks noGrp="1"/>
          </p:cNvSpPr>
          <p:nvPr>
            <p:ph type="body" idx="2"/>
          </p:nvPr>
        </p:nvSpPr>
        <p:spPr>
          <a:xfrm>
            <a:off x="839788" y="2057399"/>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Orange)">
  <p:cSld name="Title Slide (Orang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831850" y="562073"/>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831850" y="3414810"/>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agline)">
  <p:cSld name="Content with Caption (Tagline)">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1"/>
          <p:cNvSpPr txBox="1">
            <a:spLocks noGrp="1"/>
          </p:cNvSpPr>
          <p:nvPr>
            <p:ph type="body" idx="1"/>
          </p:nvPr>
        </p:nvSpPr>
        <p:spPr>
          <a:xfrm>
            <a:off x="5183188" y="987425"/>
            <a:ext cx="6172200" cy="527621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43673"/>
              </a:buClr>
              <a:buSzPts val="3200"/>
              <a:buChar char="•"/>
              <a:defRPr sz="3200"/>
            </a:lvl1pPr>
            <a:lvl2pPr marL="914400" lvl="1" indent="-406400" algn="l">
              <a:lnSpc>
                <a:spcPct val="90000"/>
              </a:lnSpc>
              <a:spcBef>
                <a:spcPts val="500"/>
              </a:spcBef>
              <a:spcAft>
                <a:spcPts val="0"/>
              </a:spcAft>
              <a:buClr>
                <a:srgbClr val="043673"/>
              </a:buClr>
              <a:buSzPts val="2800"/>
              <a:buChar char="•"/>
              <a:defRPr sz="2800"/>
            </a:lvl2pPr>
            <a:lvl3pPr marL="1371600" lvl="2" indent="-381000" algn="l">
              <a:lnSpc>
                <a:spcPct val="90000"/>
              </a:lnSpc>
              <a:spcBef>
                <a:spcPts val="500"/>
              </a:spcBef>
              <a:spcAft>
                <a:spcPts val="0"/>
              </a:spcAft>
              <a:buClr>
                <a:srgbClr val="043673"/>
              </a:buClr>
              <a:buSzPts val="2400"/>
              <a:buChar char="•"/>
              <a:defRPr sz="2400"/>
            </a:lvl3pPr>
            <a:lvl4pPr marL="1828800" lvl="3" indent="-355600" algn="l">
              <a:lnSpc>
                <a:spcPct val="90000"/>
              </a:lnSpc>
              <a:spcBef>
                <a:spcPts val="500"/>
              </a:spcBef>
              <a:spcAft>
                <a:spcPts val="0"/>
              </a:spcAft>
              <a:buClr>
                <a:srgbClr val="043673"/>
              </a:buClr>
              <a:buSzPts val="2000"/>
              <a:buChar char="•"/>
              <a:defRPr sz="2000"/>
            </a:lvl4pPr>
            <a:lvl5pPr marL="2286000" lvl="4" indent="-355600" algn="l">
              <a:lnSpc>
                <a:spcPct val="90000"/>
              </a:lnSpc>
              <a:spcBef>
                <a:spcPts val="500"/>
              </a:spcBef>
              <a:spcAft>
                <a:spcPts val="0"/>
              </a:spcAft>
              <a:buClr>
                <a:srgbClr val="04367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31"/>
          <p:cNvSpPr txBox="1">
            <a:spLocks noGrp="1"/>
          </p:cNvSpPr>
          <p:nvPr>
            <p:ph type="body" idx="2"/>
          </p:nvPr>
        </p:nvSpPr>
        <p:spPr>
          <a:xfrm>
            <a:off x="839788" y="2057399"/>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Logo and Tagline)">
  <p:cSld name="Content with Caption (Logo and Tagline)">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5183188" y="987425"/>
            <a:ext cx="6172200" cy="527621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43673"/>
              </a:buClr>
              <a:buSzPts val="3200"/>
              <a:buChar char="•"/>
              <a:defRPr sz="3200"/>
            </a:lvl1pPr>
            <a:lvl2pPr marL="914400" lvl="1" indent="-406400" algn="l">
              <a:lnSpc>
                <a:spcPct val="90000"/>
              </a:lnSpc>
              <a:spcBef>
                <a:spcPts val="500"/>
              </a:spcBef>
              <a:spcAft>
                <a:spcPts val="0"/>
              </a:spcAft>
              <a:buClr>
                <a:srgbClr val="043673"/>
              </a:buClr>
              <a:buSzPts val="2800"/>
              <a:buChar char="•"/>
              <a:defRPr sz="2800"/>
            </a:lvl2pPr>
            <a:lvl3pPr marL="1371600" lvl="2" indent="-381000" algn="l">
              <a:lnSpc>
                <a:spcPct val="90000"/>
              </a:lnSpc>
              <a:spcBef>
                <a:spcPts val="500"/>
              </a:spcBef>
              <a:spcAft>
                <a:spcPts val="0"/>
              </a:spcAft>
              <a:buClr>
                <a:srgbClr val="043673"/>
              </a:buClr>
              <a:buSzPts val="2400"/>
              <a:buChar char="•"/>
              <a:defRPr sz="2400"/>
            </a:lvl3pPr>
            <a:lvl4pPr marL="1828800" lvl="3" indent="-355600" algn="l">
              <a:lnSpc>
                <a:spcPct val="90000"/>
              </a:lnSpc>
              <a:spcBef>
                <a:spcPts val="500"/>
              </a:spcBef>
              <a:spcAft>
                <a:spcPts val="0"/>
              </a:spcAft>
              <a:buClr>
                <a:srgbClr val="043673"/>
              </a:buClr>
              <a:buSzPts val="2000"/>
              <a:buChar char="•"/>
              <a:defRPr sz="2000"/>
            </a:lvl4pPr>
            <a:lvl5pPr marL="2286000" lvl="4" indent="-355600" algn="l">
              <a:lnSpc>
                <a:spcPct val="90000"/>
              </a:lnSpc>
              <a:spcBef>
                <a:spcPts val="500"/>
              </a:spcBef>
              <a:spcAft>
                <a:spcPts val="0"/>
              </a:spcAft>
              <a:buClr>
                <a:srgbClr val="04367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p32"/>
          <p:cNvSpPr txBox="1">
            <a:spLocks noGrp="1"/>
          </p:cNvSpPr>
          <p:nvPr>
            <p:ph type="body" idx="2"/>
          </p:nvPr>
        </p:nvSpPr>
        <p:spPr>
          <a:xfrm>
            <a:off x="839788" y="2057399"/>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agline) Video">
  <p:cSld name="Content with Caption (Tagline) Video">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a:off x="839788" y="886408"/>
            <a:ext cx="7436465" cy="117099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a:off x="5183188" y="2425959"/>
            <a:ext cx="6172200" cy="383768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43673"/>
              </a:buClr>
              <a:buSzPts val="3200"/>
              <a:buChar char="•"/>
              <a:defRPr sz="3200"/>
            </a:lvl1pPr>
            <a:lvl2pPr marL="914400" lvl="1" indent="-406400" algn="l">
              <a:lnSpc>
                <a:spcPct val="90000"/>
              </a:lnSpc>
              <a:spcBef>
                <a:spcPts val="500"/>
              </a:spcBef>
              <a:spcAft>
                <a:spcPts val="0"/>
              </a:spcAft>
              <a:buClr>
                <a:srgbClr val="043673"/>
              </a:buClr>
              <a:buSzPts val="2800"/>
              <a:buChar char="•"/>
              <a:defRPr sz="2800"/>
            </a:lvl2pPr>
            <a:lvl3pPr marL="1371600" lvl="2" indent="-381000" algn="l">
              <a:lnSpc>
                <a:spcPct val="90000"/>
              </a:lnSpc>
              <a:spcBef>
                <a:spcPts val="500"/>
              </a:spcBef>
              <a:spcAft>
                <a:spcPts val="0"/>
              </a:spcAft>
              <a:buClr>
                <a:srgbClr val="043673"/>
              </a:buClr>
              <a:buSzPts val="2400"/>
              <a:buChar char="•"/>
              <a:defRPr sz="2400"/>
            </a:lvl3pPr>
            <a:lvl4pPr marL="1828800" lvl="3" indent="-355600" algn="l">
              <a:lnSpc>
                <a:spcPct val="90000"/>
              </a:lnSpc>
              <a:spcBef>
                <a:spcPts val="500"/>
              </a:spcBef>
              <a:spcAft>
                <a:spcPts val="0"/>
              </a:spcAft>
              <a:buClr>
                <a:srgbClr val="043673"/>
              </a:buClr>
              <a:buSzPts val="2000"/>
              <a:buChar char="•"/>
              <a:defRPr sz="2000"/>
            </a:lvl4pPr>
            <a:lvl5pPr marL="2286000" lvl="4" indent="-355600" algn="l">
              <a:lnSpc>
                <a:spcPct val="90000"/>
              </a:lnSpc>
              <a:spcBef>
                <a:spcPts val="500"/>
              </a:spcBef>
              <a:spcAft>
                <a:spcPts val="0"/>
              </a:spcAft>
              <a:buClr>
                <a:srgbClr val="04367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6" name="Google Shape;116;p33"/>
          <p:cNvSpPr txBox="1">
            <a:spLocks noGrp="1"/>
          </p:cNvSpPr>
          <p:nvPr>
            <p:ph type="body" idx="2"/>
          </p:nvPr>
        </p:nvSpPr>
        <p:spPr>
          <a:xfrm>
            <a:off x="839788" y="2425959"/>
            <a:ext cx="3932237" cy="383768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33"/>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Logo)" type="picTx">
  <p:cSld name="PICTURE_WITH_CAPTION_TEXT">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4"/>
          <p:cNvSpPr>
            <a:spLocks noGrp="1"/>
          </p:cNvSpPr>
          <p:nvPr>
            <p:ph type="pic" idx="2"/>
          </p:nvPr>
        </p:nvSpPr>
        <p:spPr>
          <a:xfrm>
            <a:off x="5183188" y="987424"/>
            <a:ext cx="6172200" cy="52762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43673"/>
              </a:buClr>
              <a:buSzPts val="3200"/>
              <a:buFont typeface="Arial"/>
              <a:buNone/>
              <a:defRPr sz="3200" b="0" i="0" u="none" strike="noStrike" cap="none">
                <a:solidFill>
                  <a:srgbClr val="043673"/>
                </a:solidFill>
                <a:latin typeface="Open Sans"/>
                <a:ea typeface="Open Sans"/>
                <a:cs typeface="Open Sans"/>
                <a:sym typeface="Open Sans"/>
              </a:defRPr>
            </a:lvl1pPr>
            <a:lvl2pPr marR="0" lvl="1" algn="l" rtl="0">
              <a:lnSpc>
                <a:spcPct val="90000"/>
              </a:lnSpc>
              <a:spcBef>
                <a:spcPts val="500"/>
              </a:spcBef>
              <a:spcAft>
                <a:spcPts val="0"/>
              </a:spcAft>
              <a:buClr>
                <a:srgbClr val="043673"/>
              </a:buClr>
              <a:buSzPts val="2800"/>
              <a:buFont typeface="Arial"/>
              <a:buNone/>
              <a:defRPr sz="2800" b="0" i="0" u="none" strike="noStrike" cap="none">
                <a:solidFill>
                  <a:srgbClr val="043673"/>
                </a:solidFill>
                <a:latin typeface="Open Sans"/>
                <a:ea typeface="Open Sans"/>
                <a:cs typeface="Open Sans"/>
                <a:sym typeface="Open Sans"/>
              </a:defRPr>
            </a:lvl2pPr>
            <a:lvl3pPr marR="0" lvl="2" algn="l" rtl="0">
              <a:lnSpc>
                <a:spcPct val="90000"/>
              </a:lnSpc>
              <a:spcBef>
                <a:spcPts val="500"/>
              </a:spcBef>
              <a:spcAft>
                <a:spcPts val="0"/>
              </a:spcAft>
              <a:buClr>
                <a:srgbClr val="043673"/>
              </a:buClr>
              <a:buSzPts val="2400"/>
              <a:buFont typeface="Arial"/>
              <a:buNone/>
              <a:defRPr sz="2400" b="0" i="0" u="none" strike="noStrike" cap="none">
                <a:solidFill>
                  <a:srgbClr val="043673"/>
                </a:solidFill>
                <a:latin typeface="Open Sans"/>
                <a:ea typeface="Open Sans"/>
                <a:cs typeface="Open Sans"/>
                <a:sym typeface="Open Sans"/>
              </a:defRPr>
            </a:lvl3pPr>
            <a:lvl4pPr marR="0" lvl="3"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4pPr>
            <a:lvl5pPr marR="0" lvl="4"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21" name="Google Shape;121;p34"/>
          <p:cNvSpPr txBox="1">
            <a:spLocks noGrp="1"/>
          </p:cNvSpPr>
          <p:nvPr>
            <p:ph type="body" idx="1"/>
          </p:nvPr>
        </p:nvSpPr>
        <p:spPr>
          <a:xfrm>
            <a:off x="839788" y="2057398"/>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agline)">
  <p:cSld name="Picture with Caption (Tagline)">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5"/>
          <p:cNvSpPr>
            <a:spLocks noGrp="1"/>
          </p:cNvSpPr>
          <p:nvPr>
            <p:ph type="pic" idx="2"/>
          </p:nvPr>
        </p:nvSpPr>
        <p:spPr>
          <a:xfrm>
            <a:off x="5183188" y="987424"/>
            <a:ext cx="6172200" cy="52762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43673"/>
              </a:buClr>
              <a:buSzPts val="3200"/>
              <a:buFont typeface="Arial"/>
              <a:buNone/>
              <a:defRPr sz="3200" b="0" i="0" u="none" strike="noStrike" cap="none">
                <a:solidFill>
                  <a:srgbClr val="043673"/>
                </a:solidFill>
                <a:latin typeface="Open Sans"/>
                <a:ea typeface="Open Sans"/>
                <a:cs typeface="Open Sans"/>
                <a:sym typeface="Open Sans"/>
              </a:defRPr>
            </a:lvl1pPr>
            <a:lvl2pPr marR="0" lvl="1" algn="l" rtl="0">
              <a:lnSpc>
                <a:spcPct val="90000"/>
              </a:lnSpc>
              <a:spcBef>
                <a:spcPts val="500"/>
              </a:spcBef>
              <a:spcAft>
                <a:spcPts val="0"/>
              </a:spcAft>
              <a:buClr>
                <a:srgbClr val="043673"/>
              </a:buClr>
              <a:buSzPts val="2800"/>
              <a:buFont typeface="Arial"/>
              <a:buNone/>
              <a:defRPr sz="2800" b="0" i="0" u="none" strike="noStrike" cap="none">
                <a:solidFill>
                  <a:srgbClr val="043673"/>
                </a:solidFill>
                <a:latin typeface="Open Sans"/>
                <a:ea typeface="Open Sans"/>
                <a:cs typeface="Open Sans"/>
                <a:sym typeface="Open Sans"/>
              </a:defRPr>
            </a:lvl2pPr>
            <a:lvl3pPr marR="0" lvl="2" algn="l" rtl="0">
              <a:lnSpc>
                <a:spcPct val="90000"/>
              </a:lnSpc>
              <a:spcBef>
                <a:spcPts val="500"/>
              </a:spcBef>
              <a:spcAft>
                <a:spcPts val="0"/>
              </a:spcAft>
              <a:buClr>
                <a:srgbClr val="043673"/>
              </a:buClr>
              <a:buSzPts val="2400"/>
              <a:buFont typeface="Arial"/>
              <a:buNone/>
              <a:defRPr sz="2400" b="0" i="0" u="none" strike="noStrike" cap="none">
                <a:solidFill>
                  <a:srgbClr val="043673"/>
                </a:solidFill>
                <a:latin typeface="Open Sans"/>
                <a:ea typeface="Open Sans"/>
                <a:cs typeface="Open Sans"/>
                <a:sym typeface="Open Sans"/>
              </a:defRPr>
            </a:lvl3pPr>
            <a:lvl4pPr marR="0" lvl="3"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4pPr>
            <a:lvl5pPr marR="0" lvl="4"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25" name="Google Shape;125;p35"/>
          <p:cNvSpPr txBox="1">
            <a:spLocks noGrp="1"/>
          </p:cNvSpPr>
          <p:nvPr>
            <p:ph type="body" idx="1"/>
          </p:nvPr>
        </p:nvSpPr>
        <p:spPr>
          <a:xfrm>
            <a:off x="839788" y="2057398"/>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Logo and Tagline)">
  <p:cSld name="Picture with Caption (Logo and Tagline)">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6"/>
          <p:cNvSpPr>
            <a:spLocks noGrp="1"/>
          </p:cNvSpPr>
          <p:nvPr>
            <p:ph type="pic" idx="2"/>
          </p:nvPr>
        </p:nvSpPr>
        <p:spPr>
          <a:xfrm>
            <a:off x="5183188" y="987424"/>
            <a:ext cx="6172200" cy="52762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43673"/>
              </a:buClr>
              <a:buSzPts val="3200"/>
              <a:buFont typeface="Arial"/>
              <a:buNone/>
              <a:defRPr sz="3200" b="0" i="0" u="none" strike="noStrike" cap="none">
                <a:solidFill>
                  <a:srgbClr val="043673"/>
                </a:solidFill>
                <a:latin typeface="Open Sans"/>
                <a:ea typeface="Open Sans"/>
                <a:cs typeface="Open Sans"/>
                <a:sym typeface="Open Sans"/>
              </a:defRPr>
            </a:lvl1pPr>
            <a:lvl2pPr marR="0" lvl="1" algn="l" rtl="0">
              <a:lnSpc>
                <a:spcPct val="90000"/>
              </a:lnSpc>
              <a:spcBef>
                <a:spcPts val="500"/>
              </a:spcBef>
              <a:spcAft>
                <a:spcPts val="0"/>
              </a:spcAft>
              <a:buClr>
                <a:srgbClr val="043673"/>
              </a:buClr>
              <a:buSzPts val="2800"/>
              <a:buFont typeface="Arial"/>
              <a:buNone/>
              <a:defRPr sz="2800" b="0" i="0" u="none" strike="noStrike" cap="none">
                <a:solidFill>
                  <a:srgbClr val="043673"/>
                </a:solidFill>
                <a:latin typeface="Open Sans"/>
                <a:ea typeface="Open Sans"/>
                <a:cs typeface="Open Sans"/>
                <a:sym typeface="Open Sans"/>
              </a:defRPr>
            </a:lvl2pPr>
            <a:lvl3pPr marR="0" lvl="2" algn="l" rtl="0">
              <a:lnSpc>
                <a:spcPct val="90000"/>
              </a:lnSpc>
              <a:spcBef>
                <a:spcPts val="500"/>
              </a:spcBef>
              <a:spcAft>
                <a:spcPts val="0"/>
              </a:spcAft>
              <a:buClr>
                <a:srgbClr val="043673"/>
              </a:buClr>
              <a:buSzPts val="2400"/>
              <a:buFont typeface="Arial"/>
              <a:buNone/>
              <a:defRPr sz="2400" b="0" i="0" u="none" strike="noStrike" cap="none">
                <a:solidFill>
                  <a:srgbClr val="043673"/>
                </a:solidFill>
                <a:latin typeface="Open Sans"/>
                <a:ea typeface="Open Sans"/>
                <a:cs typeface="Open Sans"/>
                <a:sym typeface="Open Sans"/>
              </a:defRPr>
            </a:lvl3pPr>
            <a:lvl4pPr marR="0" lvl="3"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4pPr>
            <a:lvl5pPr marR="0" lvl="4"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29" name="Google Shape;129;p36"/>
          <p:cNvSpPr txBox="1">
            <a:spLocks noGrp="1"/>
          </p:cNvSpPr>
          <p:nvPr>
            <p:ph type="body" idx="1"/>
          </p:nvPr>
        </p:nvSpPr>
        <p:spPr>
          <a:xfrm>
            <a:off x="839788" y="2057398"/>
            <a:ext cx="3932237" cy="420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agline) Video">
  <p:cSld name="Picture with Caption (Tagline) Video">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37"/>
          <p:cNvSpPr txBox="1">
            <a:spLocks noGrp="1"/>
          </p:cNvSpPr>
          <p:nvPr>
            <p:ph type="title"/>
          </p:nvPr>
        </p:nvSpPr>
        <p:spPr>
          <a:xfrm>
            <a:off x="839788" y="839552"/>
            <a:ext cx="7511110" cy="12549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7"/>
          <p:cNvSpPr>
            <a:spLocks noGrp="1"/>
          </p:cNvSpPr>
          <p:nvPr>
            <p:ph type="pic" idx="2"/>
          </p:nvPr>
        </p:nvSpPr>
        <p:spPr>
          <a:xfrm>
            <a:off x="5183188" y="2369976"/>
            <a:ext cx="6172200" cy="38936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43673"/>
              </a:buClr>
              <a:buSzPts val="3200"/>
              <a:buFont typeface="Arial"/>
              <a:buNone/>
              <a:defRPr sz="3200" b="0" i="0" u="none" strike="noStrike" cap="none">
                <a:solidFill>
                  <a:srgbClr val="043673"/>
                </a:solidFill>
                <a:latin typeface="Open Sans"/>
                <a:ea typeface="Open Sans"/>
                <a:cs typeface="Open Sans"/>
                <a:sym typeface="Open Sans"/>
              </a:defRPr>
            </a:lvl1pPr>
            <a:lvl2pPr marR="0" lvl="1" algn="l" rtl="0">
              <a:lnSpc>
                <a:spcPct val="90000"/>
              </a:lnSpc>
              <a:spcBef>
                <a:spcPts val="500"/>
              </a:spcBef>
              <a:spcAft>
                <a:spcPts val="0"/>
              </a:spcAft>
              <a:buClr>
                <a:srgbClr val="043673"/>
              </a:buClr>
              <a:buSzPts val="2800"/>
              <a:buFont typeface="Arial"/>
              <a:buNone/>
              <a:defRPr sz="2800" b="0" i="0" u="none" strike="noStrike" cap="none">
                <a:solidFill>
                  <a:srgbClr val="043673"/>
                </a:solidFill>
                <a:latin typeface="Open Sans"/>
                <a:ea typeface="Open Sans"/>
                <a:cs typeface="Open Sans"/>
                <a:sym typeface="Open Sans"/>
              </a:defRPr>
            </a:lvl2pPr>
            <a:lvl3pPr marR="0" lvl="2" algn="l" rtl="0">
              <a:lnSpc>
                <a:spcPct val="90000"/>
              </a:lnSpc>
              <a:spcBef>
                <a:spcPts val="500"/>
              </a:spcBef>
              <a:spcAft>
                <a:spcPts val="0"/>
              </a:spcAft>
              <a:buClr>
                <a:srgbClr val="043673"/>
              </a:buClr>
              <a:buSzPts val="2400"/>
              <a:buFont typeface="Arial"/>
              <a:buNone/>
              <a:defRPr sz="2400" b="0" i="0" u="none" strike="noStrike" cap="none">
                <a:solidFill>
                  <a:srgbClr val="043673"/>
                </a:solidFill>
                <a:latin typeface="Open Sans"/>
                <a:ea typeface="Open Sans"/>
                <a:cs typeface="Open Sans"/>
                <a:sym typeface="Open Sans"/>
              </a:defRPr>
            </a:lvl3pPr>
            <a:lvl4pPr marR="0" lvl="3"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4pPr>
            <a:lvl5pPr marR="0" lvl="4" algn="l" rtl="0">
              <a:lnSpc>
                <a:spcPct val="90000"/>
              </a:lnSpc>
              <a:spcBef>
                <a:spcPts val="500"/>
              </a:spcBef>
              <a:spcAft>
                <a:spcPts val="0"/>
              </a:spcAft>
              <a:buClr>
                <a:srgbClr val="043673"/>
              </a:buClr>
              <a:buSzPts val="2000"/>
              <a:buFont typeface="Arial"/>
              <a:buNone/>
              <a:defRPr sz="2000" b="0" i="0" u="none" strike="noStrike" cap="none">
                <a:solidFill>
                  <a:srgbClr val="043673"/>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33" name="Google Shape;133;p37"/>
          <p:cNvSpPr txBox="1">
            <a:spLocks noGrp="1"/>
          </p:cNvSpPr>
          <p:nvPr>
            <p:ph type="body" idx="1"/>
          </p:nvPr>
        </p:nvSpPr>
        <p:spPr>
          <a:xfrm>
            <a:off x="839788" y="2369976"/>
            <a:ext cx="3932237" cy="38936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43673"/>
              </a:buClr>
              <a:buSzPts val="1600"/>
              <a:buNone/>
              <a:defRPr sz="1600"/>
            </a:lvl1pPr>
            <a:lvl2pPr marL="914400" lvl="1" indent="-228600" algn="l">
              <a:lnSpc>
                <a:spcPct val="90000"/>
              </a:lnSpc>
              <a:spcBef>
                <a:spcPts val="500"/>
              </a:spcBef>
              <a:spcAft>
                <a:spcPts val="0"/>
              </a:spcAft>
              <a:buClr>
                <a:srgbClr val="043673"/>
              </a:buClr>
              <a:buSzPts val="1400"/>
              <a:buNone/>
              <a:defRPr sz="1400"/>
            </a:lvl2pPr>
            <a:lvl3pPr marL="1371600" lvl="2" indent="-228600" algn="l">
              <a:lnSpc>
                <a:spcPct val="90000"/>
              </a:lnSpc>
              <a:spcBef>
                <a:spcPts val="500"/>
              </a:spcBef>
              <a:spcAft>
                <a:spcPts val="0"/>
              </a:spcAft>
              <a:buClr>
                <a:srgbClr val="043673"/>
              </a:buClr>
              <a:buSzPts val="1200"/>
              <a:buNone/>
              <a:defRPr sz="1200"/>
            </a:lvl3pPr>
            <a:lvl4pPr marL="1828800" lvl="3" indent="-228600" algn="l">
              <a:lnSpc>
                <a:spcPct val="90000"/>
              </a:lnSpc>
              <a:spcBef>
                <a:spcPts val="500"/>
              </a:spcBef>
              <a:spcAft>
                <a:spcPts val="0"/>
              </a:spcAft>
              <a:buClr>
                <a:srgbClr val="043673"/>
              </a:buClr>
              <a:buSzPts val="1000"/>
              <a:buNone/>
              <a:defRPr sz="1000"/>
            </a:lvl4pPr>
            <a:lvl5pPr marL="2286000" lvl="4" indent="-228600" algn="l">
              <a:lnSpc>
                <a:spcPct val="90000"/>
              </a:lnSpc>
              <a:spcBef>
                <a:spcPts val="500"/>
              </a:spcBef>
              <a:spcAft>
                <a:spcPts val="0"/>
              </a:spcAft>
              <a:buClr>
                <a:srgbClr val="04367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37"/>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Logo)" type="vertTx">
  <p:cSld name="VERTICAL_TEXT">
    <p:spTree>
      <p:nvGrpSpPr>
        <p:cNvPr id="1" name="Shape 135"/>
        <p:cNvGrpSpPr/>
        <p:nvPr/>
      </p:nvGrpSpPr>
      <p:grpSpPr>
        <a:xfrm>
          <a:off x="0" y="0"/>
          <a:ext cx="0" cy="0"/>
          <a:chOff x="0" y="0"/>
          <a:chExt cx="0" cy="0"/>
        </a:xfrm>
      </p:grpSpPr>
      <p:sp>
        <p:nvSpPr>
          <p:cNvPr id="136" name="Google Shape;136;p38"/>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8"/>
          <p:cNvSpPr txBox="1">
            <a:spLocks noGrp="1"/>
          </p:cNvSpPr>
          <p:nvPr>
            <p:ph type="body" idx="1"/>
          </p:nvPr>
        </p:nvSpPr>
        <p:spPr>
          <a:xfrm rot="5400000">
            <a:off x="4038600" y="-1104187"/>
            <a:ext cx="41148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agline)">
  <p:cSld name="Title and Vertical Text (Tagline)">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9"/>
          <p:cNvSpPr txBox="1">
            <a:spLocks noGrp="1"/>
          </p:cNvSpPr>
          <p:nvPr>
            <p:ph type="body" idx="1"/>
          </p:nvPr>
        </p:nvSpPr>
        <p:spPr>
          <a:xfrm rot="5400000">
            <a:off x="4038600" y="-1104187"/>
            <a:ext cx="41148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Logo and Tagline)">
  <p:cSld name="Title and Vertical Text (Logo and Tagline)">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0"/>
          <p:cNvSpPr txBox="1">
            <a:spLocks noGrp="1"/>
          </p:cNvSpPr>
          <p:nvPr>
            <p:ph type="body" idx="1"/>
          </p:nvPr>
        </p:nvSpPr>
        <p:spPr>
          <a:xfrm rot="5400000">
            <a:off x="4038600" y="-1104187"/>
            <a:ext cx="41148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hite) Video">
  <p:cSld name="Title Slide (White) Video">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831850" y="562073"/>
            <a:ext cx="749808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831850" y="3414810"/>
            <a:ext cx="749808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
        <p:nvSpPr>
          <p:cNvPr id="18" name="Google Shape;18;p5"/>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agline)" type="vertTitleAndTx">
  <p:cSld name="VERTICAL_TITLE_AND_VERTICAL_TEXT">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41"/>
          <p:cNvSpPr txBox="1">
            <a:spLocks noGrp="1"/>
          </p:cNvSpPr>
          <p:nvPr>
            <p:ph type="title"/>
          </p:nvPr>
        </p:nvSpPr>
        <p:spPr>
          <a:xfrm rot="5400000">
            <a:off x="7158990" y="2164298"/>
            <a:ext cx="576072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1"/>
          <p:cNvSpPr txBox="1">
            <a:spLocks noGrp="1"/>
          </p:cNvSpPr>
          <p:nvPr>
            <p:ph type="body" idx="1"/>
          </p:nvPr>
        </p:nvSpPr>
        <p:spPr>
          <a:xfrm rot="5400000">
            <a:off x="1824990" y="-388402"/>
            <a:ext cx="576072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Logo)"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2096213"/>
            <a:ext cx="10515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agline)">
  <p:cSld name="Title and Content (Taglin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2096213"/>
            <a:ext cx="10515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Logo and Tagline)">
  <p:cSld name="Title and Content (Logo and Taglin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838200" y="2096213"/>
            <a:ext cx="105156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agline) Video">
  <p:cSld name="Title and Content (Tagline) Video">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8199" y="804254"/>
            <a:ext cx="749808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43673"/>
              </a:buClr>
              <a:buSzPts val="4000"/>
              <a:buFont typeface="Open Sans Semi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38200" y="2364259"/>
            <a:ext cx="10515600" cy="384675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43673"/>
              </a:buClr>
              <a:buSzPts val="1800"/>
              <a:buChar char="•"/>
              <a:defRPr/>
            </a:lvl1pPr>
            <a:lvl2pPr marL="914400" lvl="1" indent="-342900" algn="l">
              <a:lnSpc>
                <a:spcPct val="90000"/>
              </a:lnSpc>
              <a:spcBef>
                <a:spcPts val="500"/>
              </a:spcBef>
              <a:spcAft>
                <a:spcPts val="0"/>
              </a:spcAft>
              <a:buClr>
                <a:srgbClr val="043673"/>
              </a:buClr>
              <a:buSzPts val="1800"/>
              <a:buChar char="•"/>
              <a:defRPr/>
            </a:lvl2pPr>
            <a:lvl3pPr marL="1371600" lvl="2" indent="-342900" algn="l">
              <a:lnSpc>
                <a:spcPct val="90000"/>
              </a:lnSpc>
              <a:spcBef>
                <a:spcPts val="500"/>
              </a:spcBef>
              <a:spcAft>
                <a:spcPts val="0"/>
              </a:spcAft>
              <a:buClr>
                <a:srgbClr val="043673"/>
              </a:buClr>
              <a:buSzPts val="1800"/>
              <a:buChar char="•"/>
              <a:defRPr/>
            </a:lvl3pPr>
            <a:lvl4pPr marL="1828800" lvl="3" indent="-342900" algn="l">
              <a:lnSpc>
                <a:spcPct val="90000"/>
              </a:lnSpc>
              <a:spcBef>
                <a:spcPts val="500"/>
              </a:spcBef>
              <a:spcAft>
                <a:spcPts val="0"/>
              </a:spcAft>
              <a:buClr>
                <a:srgbClr val="043673"/>
              </a:buClr>
              <a:buSzPts val="1800"/>
              <a:buChar char="•"/>
              <a:defRPr/>
            </a:lvl4pPr>
            <a:lvl5pPr marL="2286000" lvl="4" indent="-342900" algn="l">
              <a:lnSpc>
                <a:spcPct val="90000"/>
              </a:lnSpc>
              <a:spcBef>
                <a:spcPts val="500"/>
              </a:spcBef>
              <a:spcAft>
                <a:spcPts val="0"/>
              </a:spcAft>
              <a:buClr>
                <a:srgbClr val="04367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9"/>
          <p:cNvSpPr/>
          <p:nvPr/>
        </p:nvSpPr>
        <p:spPr>
          <a:xfrm>
            <a:off x="8444174" y="635714"/>
            <a:ext cx="2909626" cy="16626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Logo)" type="secHead">
  <p:cSld name="SECTION_HEADER">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831850" y="1383166"/>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43673"/>
              </a:buClr>
              <a:buSzPts val="6000"/>
              <a:buFont typeface="Open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831850" y="4262891"/>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7595C"/>
              </a:buClr>
              <a:buSzPts val="2400"/>
              <a:buNone/>
              <a:defRPr sz="2400">
                <a:solidFill>
                  <a:srgbClr val="57595C"/>
                </a:solidFill>
              </a:defRPr>
            </a:lvl1pPr>
            <a:lvl2pPr marL="914400" lvl="1" indent="-228600" algn="l">
              <a:lnSpc>
                <a:spcPct val="90000"/>
              </a:lnSpc>
              <a:spcBef>
                <a:spcPts val="500"/>
              </a:spcBef>
              <a:spcAft>
                <a:spcPts val="0"/>
              </a:spcAft>
              <a:buClr>
                <a:srgbClr val="8C8C8C"/>
              </a:buClr>
              <a:buSzPts val="2000"/>
              <a:buNone/>
              <a:defRPr sz="2000">
                <a:solidFill>
                  <a:srgbClr val="8C8C8C"/>
                </a:solidFill>
              </a:defRPr>
            </a:lvl2pPr>
            <a:lvl3pPr marL="1371600" lvl="2" indent="-228600" algn="l">
              <a:lnSpc>
                <a:spcPct val="90000"/>
              </a:lnSpc>
              <a:spcBef>
                <a:spcPts val="500"/>
              </a:spcBef>
              <a:spcAft>
                <a:spcPts val="0"/>
              </a:spcAft>
              <a:buClr>
                <a:srgbClr val="8C8C8C"/>
              </a:buClr>
              <a:buSzPts val="1800"/>
              <a:buNone/>
              <a:defRPr sz="1800">
                <a:solidFill>
                  <a:srgbClr val="8C8C8C"/>
                </a:solidFill>
              </a:defRPr>
            </a:lvl3pPr>
            <a:lvl4pPr marL="1828800" lvl="3" indent="-228600" algn="l">
              <a:lnSpc>
                <a:spcPct val="90000"/>
              </a:lnSpc>
              <a:spcBef>
                <a:spcPts val="500"/>
              </a:spcBef>
              <a:spcAft>
                <a:spcPts val="0"/>
              </a:spcAft>
              <a:buClr>
                <a:srgbClr val="8C8C8C"/>
              </a:buClr>
              <a:buSzPts val="1600"/>
              <a:buNone/>
              <a:defRPr sz="1600">
                <a:solidFill>
                  <a:srgbClr val="8C8C8C"/>
                </a:solidFill>
              </a:defRPr>
            </a:lvl4pPr>
            <a:lvl5pPr marL="2286000" lvl="4" indent="-228600" algn="l">
              <a:lnSpc>
                <a:spcPct val="90000"/>
              </a:lnSpc>
              <a:spcBef>
                <a:spcPts val="500"/>
              </a:spcBef>
              <a:spcAft>
                <a:spcPts val="0"/>
              </a:spcAft>
              <a:buClr>
                <a:srgbClr val="8C8C8C"/>
              </a:buClr>
              <a:buSzPts val="1600"/>
              <a:buNone/>
              <a:defRPr sz="1600">
                <a:solidFill>
                  <a:srgbClr val="8C8C8C"/>
                </a:solidFill>
              </a:defRPr>
            </a:lvl5pPr>
            <a:lvl6pPr marL="2743200" lvl="5" indent="-228600" algn="l">
              <a:lnSpc>
                <a:spcPct val="90000"/>
              </a:lnSpc>
              <a:spcBef>
                <a:spcPts val="500"/>
              </a:spcBef>
              <a:spcAft>
                <a:spcPts val="0"/>
              </a:spcAft>
              <a:buClr>
                <a:srgbClr val="8C8C8C"/>
              </a:buClr>
              <a:buSzPts val="1600"/>
              <a:buNone/>
              <a:defRPr sz="1600">
                <a:solidFill>
                  <a:srgbClr val="8C8C8C"/>
                </a:solidFill>
              </a:defRPr>
            </a:lvl6pPr>
            <a:lvl7pPr marL="3200400" lvl="6" indent="-228600" algn="l">
              <a:lnSpc>
                <a:spcPct val="90000"/>
              </a:lnSpc>
              <a:spcBef>
                <a:spcPts val="500"/>
              </a:spcBef>
              <a:spcAft>
                <a:spcPts val="0"/>
              </a:spcAft>
              <a:buClr>
                <a:srgbClr val="8C8C8C"/>
              </a:buClr>
              <a:buSzPts val="1600"/>
              <a:buNone/>
              <a:defRPr sz="1600">
                <a:solidFill>
                  <a:srgbClr val="8C8C8C"/>
                </a:solidFill>
              </a:defRPr>
            </a:lvl7pPr>
            <a:lvl8pPr marL="3657600" lvl="7" indent="-228600" algn="l">
              <a:lnSpc>
                <a:spcPct val="90000"/>
              </a:lnSpc>
              <a:spcBef>
                <a:spcPts val="500"/>
              </a:spcBef>
              <a:spcAft>
                <a:spcPts val="0"/>
              </a:spcAft>
              <a:buClr>
                <a:srgbClr val="8C8C8C"/>
              </a:buClr>
              <a:buSzPts val="1600"/>
              <a:buNone/>
              <a:defRPr sz="1600">
                <a:solidFill>
                  <a:srgbClr val="8C8C8C"/>
                </a:solidFill>
              </a:defRPr>
            </a:lvl8pPr>
            <a:lvl9pPr marL="4114800" lvl="8" indent="-228600" algn="l">
              <a:lnSpc>
                <a:spcPct val="90000"/>
              </a:lnSpc>
              <a:spcBef>
                <a:spcPts val="500"/>
              </a:spcBef>
              <a:spcAft>
                <a:spcPts val="0"/>
              </a:spcAft>
              <a:buClr>
                <a:srgbClr val="8C8C8C"/>
              </a:buClr>
              <a:buSzPts val="1600"/>
              <a:buNone/>
              <a:defRPr sz="1600">
                <a:solidFill>
                  <a:srgbClr val="8C8C8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635713"/>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43673"/>
              </a:buClr>
              <a:buSzPts val="4400"/>
              <a:buFont typeface="Open Sans SemiBold"/>
              <a:buNone/>
              <a:defRPr sz="4400" b="0" i="0" u="none" strike="noStrike" cap="none">
                <a:solidFill>
                  <a:srgbClr val="043673"/>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096213"/>
            <a:ext cx="10515600" cy="4114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43673"/>
              </a:buClr>
              <a:buSzPts val="2800"/>
              <a:buFont typeface="Arial"/>
              <a:buChar char="•"/>
              <a:defRPr sz="2800" b="0" i="0" u="none" strike="noStrike" cap="none">
                <a:solidFill>
                  <a:srgbClr val="043673"/>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43673"/>
              </a:buClr>
              <a:buSzPts val="2400"/>
              <a:buFont typeface="Arial"/>
              <a:buChar char="•"/>
              <a:defRPr sz="2400" b="0" i="0" u="none" strike="noStrike" cap="none">
                <a:solidFill>
                  <a:srgbClr val="043673"/>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43673"/>
              </a:buClr>
              <a:buSzPts val="2000"/>
              <a:buFont typeface="Arial"/>
              <a:buChar char="•"/>
              <a:defRPr sz="2000" b="0" i="0" u="none" strike="noStrike" cap="none">
                <a:solidFill>
                  <a:srgbClr val="043673"/>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43673"/>
              </a:buClr>
              <a:buSzPts val="1800"/>
              <a:buFont typeface="Arial"/>
              <a:buChar char="•"/>
              <a:defRPr sz="1800" b="0" i="0" u="none" strike="noStrike" cap="none">
                <a:solidFill>
                  <a:srgbClr val="043673"/>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43673"/>
              </a:buClr>
              <a:buSzPts val="1800"/>
              <a:buFont typeface="Arial"/>
              <a:buChar char="•"/>
              <a:defRPr sz="1800" b="0" i="0" u="none" strike="noStrike" cap="none">
                <a:solidFill>
                  <a:srgbClr val="043673"/>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leeschools.net/construction-solicitations" TargetMode="External"/><Relationship Id="rId2" Type="http://schemas.openxmlformats.org/officeDocument/2006/relationships/hyperlink" Target="http://www.leeschools.net/active-solicitations" TargetMode="Externa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gif"/><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eschools.net/procurement"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hyperlink" Target="https://www.leeschools.net/cms/One.aspx?portalId=676305&amp;pageId=1390497" TargetMode="External"/><Relationship Id="rId5" Type="http://schemas.openxmlformats.org/officeDocument/2006/relationships/image" Target="../media/image20.png"/><Relationship Id="rId4" Type="http://schemas.openxmlformats.org/officeDocument/2006/relationships/hyperlink" Target="https://www.leeschools.net/our_district/change_for_change/projected_project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eschools.net/our_district/departments/business_services"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leeschools.net/awarded-construction-solicitations" TargetMode="External"/><Relationship Id="rId2" Type="http://schemas.openxmlformats.org/officeDocument/2006/relationships/hyperlink" Target="http://www.leeschools.net/awarded-bids" TargetMode="Externa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hyperlink" Target="http://www.leeschools.net/construction-solicit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933"/>
            <a:ext cx="12192000" cy="768350"/>
          </a:xfrm>
        </p:spPr>
        <p:txBody>
          <a:bodyPr>
            <a:noAutofit/>
          </a:bodyPr>
          <a:lstStyle/>
          <a:p>
            <a:pPr>
              <a:spcAft>
                <a:spcPts val="1200"/>
              </a:spcAft>
            </a:pPr>
            <a:r>
              <a:rPr lang="en-US" sz="3600" u="sng" dirty="0">
                <a:latin typeface="Britannic Bold" panose="020B0903060703020204" pitchFamily="34" charset="0"/>
              </a:rPr>
              <a:t>Vendor Fingerprinting / Background Screening</a:t>
            </a:r>
          </a:p>
        </p:txBody>
      </p:sp>
      <p:sp>
        <p:nvSpPr>
          <p:cNvPr id="3" name="Content Placeholder 2"/>
          <p:cNvSpPr>
            <a:spLocks noGrp="1"/>
          </p:cNvSpPr>
          <p:nvPr>
            <p:ph idx="1"/>
          </p:nvPr>
        </p:nvSpPr>
        <p:spPr>
          <a:xfrm>
            <a:off x="568620" y="859593"/>
            <a:ext cx="9520621" cy="3975648"/>
          </a:xfrm>
        </p:spPr>
        <p:txBody>
          <a:bodyPr>
            <a:noAutofit/>
          </a:bodyPr>
          <a:lstStyle/>
          <a:p>
            <a:pPr algn="just"/>
            <a:r>
              <a:rPr lang="en-US" sz="2600" b="1" dirty="0">
                <a:latin typeface="Arial" panose="020B0604020202020204" pitchFamily="34" charset="0"/>
                <a:cs typeface="Arial" panose="020B0604020202020204" pitchFamily="34" charset="0"/>
              </a:rPr>
              <a:t>Vendor must comply with all requirements of Sections 1012.32 and 1012.465, 1012.467 and 1012.468 Florida Statutes</a:t>
            </a:r>
          </a:p>
          <a:p>
            <a:pPr algn="just"/>
            <a:r>
              <a:rPr lang="en-US" sz="2600" b="1" dirty="0">
                <a:latin typeface="Arial" panose="020B0604020202020204" pitchFamily="34" charset="0"/>
                <a:cs typeface="Arial" panose="020B0604020202020204" pitchFamily="34" charset="0"/>
              </a:rPr>
              <a:t>Required prior to performing work</a:t>
            </a:r>
          </a:p>
          <a:p>
            <a:pPr algn="just"/>
            <a:r>
              <a:rPr lang="en-US" sz="2600" b="1" dirty="0">
                <a:latin typeface="Arial" panose="020B0604020202020204" pitchFamily="34" charset="0"/>
                <a:cs typeface="Arial" panose="020B0604020202020204" pitchFamily="34" charset="0"/>
              </a:rPr>
              <a:t>Vendor pays for screening fees </a:t>
            </a:r>
          </a:p>
          <a:p>
            <a:pPr algn="just"/>
            <a:r>
              <a:rPr lang="en-US" sz="2600" b="1" dirty="0">
                <a:latin typeface="Arial" panose="020B0604020202020204" pitchFamily="34" charset="0"/>
                <a:cs typeface="Arial" panose="020B0604020202020204" pitchFamily="34" charset="0"/>
              </a:rPr>
              <a:t>Vendor provides list of its employees who have completed background screening</a:t>
            </a:r>
          </a:p>
          <a:p>
            <a:pPr algn="just"/>
            <a:r>
              <a:rPr lang="en-US" sz="2600" b="1" dirty="0">
                <a:latin typeface="Arial" panose="020B0604020202020204" pitchFamily="34" charset="0"/>
                <a:cs typeface="Arial" panose="020B0604020202020204" pitchFamily="34" charset="0"/>
              </a:rPr>
              <a:t>Vendor must notify SDLC if a badged employee is convicted of a crime</a:t>
            </a:r>
          </a:p>
          <a:p>
            <a:pPr marL="0" indent="0" algn="just">
              <a:buNone/>
            </a:pPr>
            <a:endParaRPr lang="en-US" sz="2600" b="1" dirty="0">
              <a:latin typeface="Arial" panose="020B0604020202020204" pitchFamily="34" charset="0"/>
              <a:cs typeface="Arial" panose="020B0604020202020204" pitchFamily="34" charset="0"/>
            </a:endParaRPr>
          </a:p>
          <a:p>
            <a:pPr marL="0" indent="0" algn="just">
              <a:buNone/>
            </a:pPr>
            <a:endParaRPr lang="en-US" sz="2600" b="1" dirty="0">
              <a:latin typeface="Arial" panose="020B0604020202020204" pitchFamily="34" charset="0"/>
              <a:cs typeface="Arial" panose="020B0604020202020204" pitchFamily="34" charset="0"/>
            </a:endParaRPr>
          </a:p>
        </p:txBody>
      </p:sp>
      <p:sp>
        <p:nvSpPr>
          <p:cNvPr id="4" name="TextBox 3"/>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pic>
        <p:nvPicPr>
          <p:cNvPr id="5" name="Picture 4"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0307182" y="0"/>
            <a:ext cx="1666876" cy="1505684"/>
          </a:xfrm>
          <a:prstGeom prst="rect">
            <a:avLst/>
          </a:prstGeom>
          <a:noFill/>
          <a:ln>
            <a:noFill/>
          </a:ln>
          <a:effectLst/>
        </p:spPr>
      </p:pic>
      <p:sp>
        <p:nvSpPr>
          <p:cNvPr id="6" name="TextBox 5"/>
          <p:cNvSpPr txBox="1"/>
          <p:nvPr/>
        </p:nvSpPr>
        <p:spPr>
          <a:xfrm>
            <a:off x="1789471" y="5474587"/>
            <a:ext cx="8878529" cy="892552"/>
          </a:xfrm>
          <a:prstGeom prst="rect">
            <a:avLst/>
          </a:prstGeom>
          <a:noFill/>
        </p:spPr>
        <p:txBody>
          <a:bodyPr wrap="square" rtlCol="0">
            <a:spAutoFit/>
          </a:bodyPr>
          <a:lstStyle/>
          <a:p>
            <a:pPr algn="ctr"/>
            <a:r>
              <a:rPr lang="en-US" sz="2600" b="1" i="1" dirty="0">
                <a:solidFill>
                  <a:srgbClr val="00B050"/>
                </a:solidFill>
                <a:latin typeface="Arial" panose="020B0604020202020204" pitchFamily="34" charset="0"/>
                <a:cs typeface="Arial" panose="020B0604020202020204" pitchFamily="34" charset="0"/>
              </a:rPr>
              <a:t>A Florida Universal School District badge is accepted </a:t>
            </a:r>
          </a:p>
          <a:p>
            <a:pPr algn="ctr"/>
            <a:r>
              <a:rPr lang="en-US" sz="2600" b="1" i="1" dirty="0">
                <a:solidFill>
                  <a:srgbClr val="00B050"/>
                </a:solidFill>
                <a:latin typeface="Arial" panose="020B0604020202020204" pitchFamily="34" charset="0"/>
                <a:cs typeface="Arial" panose="020B0604020202020204" pitchFamily="34" charset="0"/>
              </a:rPr>
              <a:t>by all Florida School Districts for 5 years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3726"/>
            <a:ext cx="1499419" cy="1874274"/>
          </a:xfrm>
          <a:prstGeom prst="rect">
            <a:avLst/>
          </a:prstGeom>
        </p:spPr>
      </p:pic>
    </p:spTree>
    <p:extLst>
      <p:ext uri="{BB962C8B-B14F-4D97-AF65-F5344CB8AC3E}">
        <p14:creationId xmlns:p14="http://schemas.microsoft.com/office/powerpoint/2010/main" val="57535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65" y="180121"/>
            <a:ext cx="7789606" cy="1325563"/>
          </a:xfrm>
        </p:spPr>
        <p:txBody>
          <a:bodyPr>
            <a:normAutofit/>
          </a:bodyPr>
          <a:lstStyle/>
          <a:p>
            <a:pPr algn="ctr"/>
            <a:r>
              <a:rPr lang="en-US" sz="6000" u="sng" dirty="0">
                <a:latin typeface="Britannic Bold" panose="020B0903060703020204" pitchFamily="34" charset="0"/>
              </a:rPr>
              <a:t>Where do I find bids?</a:t>
            </a:r>
          </a:p>
        </p:txBody>
      </p:sp>
      <p:sp>
        <p:nvSpPr>
          <p:cNvPr id="3" name="Content Placeholder 2"/>
          <p:cNvSpPr>
            <a:spLocks noGrp="1"/>
          </p:cNvSpPr>
          <p:nvPr>
            <p:ph idx="1"/>
          </p:nvPr>
        </p:nvSpPr>
        <p:spPr>
          <a:xfrm>
            <a:off x="1725560" y="1693010"/>
            <a:ext cx="10117395" cy="4984750"/>
          </a:xfrm>
        </p:spPr>
        <p:txBody>
          <a:bodyPr>
            <a:noAutofit/>
          </a:bodyPr>
          <a:lstStyle/>
          <a:p>
            <a:pPr algn="just">
              <a:spcAft>
                <a:spcPts val="1200"/>
              </a:spcAft>
            </a:pPr>
            <a:r>
              <a:rPr lang="en-US" sz="2600" b="1" dirty="0">
                <a:latin typeface="Arial" panose="020B0604020202020204" pitchFamily="34" charset="0"/>
                <a:cs typeface="Arial" panose="020B0604020202020204" pitchFamily="34" charset="0"/>
              </a:rPr>
              <a:t>District purchases over $50,000 requires a formal solicitation</a:t>
            </a:r>
          </a:p>
          <a:p>
            <a:pPr lvl="1" algn="just">
              <a:spcAft>
                <a:spcPts val="1200"/>
              </a:spcAft>
              <a:buFont typeface="Wingdings" panose="05000000000000000000" pitchFamily="2" charset="2"/>
              <a:buChar char="Ø"/>
            </a:pPr>
            <a:r>
              <a:rPr lang="en-US" b="1" dirty="0">
                <a:latin typeface="Arial" panose="020B0604020202020204" pitchFamily="34" charset="0"/>
                <a:cs typeface="Arial" panose="020B0604020202020204" pitchFamily="34" charset="0"/>
              </a:rPr>
              <a:t>Bid, ITN, RFP, RFQ</a:t>
            </a:r>
          </a:p>
          <a:p>
            <a:pPr algn="just"/>
            <a:r>
              <a:rPr lang="en-US" sz="2600" b="1" dirty="0">
                <a:latin typeface="Arial" panose="020B0604020202020204" pitchFamily="34" charset="0"/>
                <a:cs typeface="Arial" panose="020B0604020202020204" pitchFamily="34" charset="0"/>
              </a:rPr>
              <a:t>Formal solicitations are advertised on these web pages: </a:t>
            </a:r>
          </a:p>
          <a:p>
            <a:pPr marL="0" indent="0" algn="just">
              <a:buNone/>
            </a:pPr>
            <a:r>
              <a:rPr lang="en-US" sz="2400" b="1" dirty="0">
                <a:latin typeface="Arial" panose="020B0604020202020204" pitchFamily="34" charset="0"/>
                <a:cs typeface="Arial" panose="020B0604020202020204" pitchFamily="34" charset="0"/>
              </a:rPr>
              <a:t>	</a:t>
            </a:r>
          </a:p>
          <a:p>
            <a:pPr marL="0" indent="0" algn="just">
              <a:buNone/>
            </a:pPr>
            <a:r>
              <a:rPr lang="en-US" sz="2400" b="1" dirty="0">
                <a:latin typeface="Arial" panose="020B0604020202020204" pitchFamily="34" charset="0"/>
                <a:cs typeface="Arial" panose="020B0604020202020204" pitchFamily="34" charset="0"/>
              </a:rPr>
              <a:t>	Non-Construction Solicitations</a:t>
            </a:r>
            <a:endParaRPr lang="en-US" sz="2400" b="1" dirty="0">
              <a:latin typeface="Arial" panose="020B0604020202020204" pitchFamily="34" charset="0"/>
              <a:cs typeface="Arial" panose="020B0604020202020204" pitchFamily="34" charset="0"/>
              <a:hlinkClick r:id="rId2"/>
            </a:endParaRPr>
          </a:p>
          <a:p>
            <a:pPr lvl="2" algn="just">
              <a:buFont typeface="Wingdings" panose="05000000000000000000" pitchFamily="2" charset="2"/>
              <a:buChar char="Ø"/>
            </a:pPr>
            <a:r>
              <a:rPr lang="en-US" sz="2400" b="1" dirty="0">
                <a:latin typeface="Arial" panose="020B0604020202020204" pitchFamily="34" charset="0"/>
                <a:cs typeface="Arial" panose="020B0604020202020204" pitchFamily="34" charset="0"/>
                <a:hlinkClick r:id="rId2"/>
              </a:rPr>
              <a:t>www.leeschools.net/active-solicitations</a:t>
            </a:r>
            <a:endParaRPr lang="en-US" sz="2400" b="1" dirty="0">
              <a:latin typeface="Arial" panose="020B0604020202020204" pitchFamily="34" charset="0"/>
              <a:cs typeface="Arial" panose="020B0604020202020204" pitchFamily="34" charset="0"/>
            </a:endParaRPr>
          </a:p>
          <a:p>
            <a:pPr lvl="2" algn="just">
              <a:buFont typeface="Wingdings" panose="05000000000000000000" pitchFamily="2" charset="2"/>
              <a:buChar char="Ø"/>
            </a:pPr>
            <a:endParaRPr lang="en-US" sz="2400" b="1" dirty="0">
              <a:latin typeface="Arial" panose="020B0604020202020204" pitchFamily="34" charset="0"/>
              <a:cs typeface="Arial" panose="020B0604020202020204" pitchFamily="34" charset="0"/>
            </a:endParaRPr>
          </a:p>
          <a:p>
            <a:pPr marL="914400" lvl="2" indent="0" algn="just">
              <a:buNone/>
            </a:pPr>
            <a:r>
              <a:rPr lang="en-US" sz="2400" b="1" dirty="0">
                <a:latin typeface="Arial" panose="020B0604020202020204" pitchFamily="34" charset="0"/>
                <a:cs typeface="Arial" panose="020B0604020202020204" pitchFamily="34" charset="0"/>
              </a:rPr>
              <a:t>Construction Solicitations</a:t>
            </a:r>
          </a:p>
          <a:p>
            <a:pPr lvl="2" algn="just">
              <a:buFont typeface="Wingdings" panose="05000000000000000000" pitchFamily="2" charset="2"/>
              <a:buChar char="Ø"/>
            </a:pPr>
            <a:r>
              <a:rPr lang="en-US" sz="2400" b="1" dirty="0">
                <a:latin typeface="Arial" panose="020B0604020202020204" pitchFamily="34" charset="0"/>
                <a:cs typeface="Arial" panose="020B0604020202020204" pitchFamily="34" charset="0"/>
                <a:hlinkClick r:id="rId3"/>
              </a:rPr>
              <a:t>www.leeschools.net/construction-solicitations</a:t>
            </a:r>
            <a:endParaRPr lang="en-US" sz="2400" b="1" dirty="0">
              <a:latin typeface="Arial" panose="020B0604020202020204" pitchFamily="34" charset="0"/>
              <a:cs typeface="Arial" panose="020B0604020202020204" pitchFamily="34" charset="0"/>
            </a:endParaRPr>
          </a:p>
        </p:txBody>
      </p:sp>
      <p:pic>
        <p:nvPicPr>
          <p:cNvPr id="4" name="Picture 3" descr="kids holding district seal"/>
          <p:cNvPicPr/>
          <p:nvPr/>
        </p:nvPicPr>
        <p:blipFill>
          <a:blip r:embed="rId4">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7810"/>
            <a:ext cx="2742585" cy="3392343"/>
          </a:xfrm>
          <a:prstGeom prst="rect">
            <a:avLst/>
          </a:prstGeom>
        </p:spPr>
      </p:pic>
    </p:spTree>
    <p:extLst>
      <p:ext uri="{BB962C8B-B14F-4D97-AF65-F5344CB8AC3E}">
        <p14:creationId xmlns:p14="http://schemas.microsoft.com/office/powerpoint/2010/main" val="149508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8761"/>
            <a:ext cx="2389239" cy="2389239"/>
          </a:xfrm>
          <a:prstGeom prst="rect">
            <a:avLst/>
          </a:prstGeom>
        </p:spPr>
      </p:pic>
      <p:sp>
        <p:nvSpPr>
          <p:cNvPr id="2" name="Title 1"/>
          <p:cNvSpPr>
            <a:spLocks noGrp="1"/>
          </p:cNvSpPr>
          <p:nvPr>
            <p:ph type="title"/>
          </p:nvPr>
        </p:nvSpPr>
        <p:spPr>
          <a:xfrm>
            <a:off x="120137" y="200392"/>
            <a:ext cx="9820275" cy="1104900"/>
          </a:xfrm>
        </p:spPr>
        <p:txBody>
          <a:bodyPr>
            <a:normAutofit/>
          </a:bodyPr>
          <a:lstStyle/>
          <a:p>
            <a:r>
              <a:rPr lang="en-US" sz="5500" u="sng" dirty="0">
                <a:latin typeface="Britannic Bold" panose="020B0903060703020204" pitchFamily="34" charset="0"/>
              </a:rPr>
              <a:t>Solicitation Types – Over $50K</a:t>
            </a:r>
          </a:p>
        </p:txBody>
      </p:sp>
      <p:sp>
        <p:nvSpPr>
          <p:cNvPr id="3" name="Content Placeholder 2"/>
          <p:cNvSpPr>
            <a:spLocks noGrp="1"/>
          </p:cNvSpPr>
          <p:nvPr>
            <p:ph idx="1"/>
          </p:nvPr>
        </p:nvSpPr>
        <p:spPr>
          <a:xfrm>
            <a:off x="474062" y="1291893"/>
            <a:ext cx="10417969" cy="3368598"/>
          </a:xfrm>
        </p:spPr>
        <p:txBody>
          <a:bodyPr>
            <a:noAutofit/>
          </a:bodyPr>
          <a:lstStyle/>
          <a:p>
            <a:pPr algn="just"/>
            <a:r>
              <a:rPr lang="en-US" sz="2400" b="1" u="sng" dirty="0">
                <a:latin typeface="Arial" panose="020B0604020202020204" pitchFamily="34" charset="0"/>
                <a:cs typeface="Arial" panose="020B0604020202020204" pitchFamily="34" charset="0"/>
              </a:rPr>
              <a:t>Invitation to Bid (ITB)</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when the District is able to define the specifications. The award is made to the lowest responsive, responsible bidder. </a:t>
            </a:r>
          </a:p>
          <a:p>
            <a:pPr algn="just"/>
            <a:r>
              <a:rPr lang="en-US" sz="2400" b="1" u="sng" dirty="0">
                <a:latin typeface="Arial" panose="020B0604020202020204" pitchFamily="34" charset="0"/>
                <a:cs typeface="Arial" panose="020B0604020202020204" pitchFamily="34" charset="0"/>
              </a:rPr>
              <a:t>Request for Proposal (RFP)</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when the District solicits the business community for solutions to a particular set of requirements. An RFP has award criteria that includes price, however price is not the only factor considered. </a:t>
            </a:r>
          </a:p>
          <a:p>
            <a:pPr algn="just"/>
            <a:r>
              <a:rPr lang="en-US" sz="2400" b="1" u="sng" dirty="0">
                <a:latin typeface="Arial" panose="020B0604020202020204" pitchFamily="34" charset="0"/>
                <a:cs typeface="Arial" panose="020B0604020202020204" pitchFamily="34" charset="0"/>
              </a:rPr>
              <a:t>Invitation to Negotiate (ITN)</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utilized to negotiate the scope of services and pricing in order to obtain best value.</a:t>
            </a:r>
          </a:p>
          <a:p>
            <a:pPr algn="just"/>
            <a:r>
              <a:rPr lang="en-US" sz="2400" b="1" u="sng" dirty="0">
                <a:latin typeface="Arial" panose="020B0604020202020204" pitchFamily="34" charset="0"/>
                <a:cs typeface="Arial" panose="020B0604020202020204" pitchFamily="34" charset="0"/>
              </a:rPr>
              <a:t>Request for Qualifications (RFQ)</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to solicit construction related services governed by Florida Statutes Chapter 287.055.</a:t>
            </a:r>
          </a:p>
          <a:p>
            <a:pPr marL="0" indent="0" algn="just">
              <a:buNone/>
            </a:pPr>
            <a:endParaRPr lang="en-US" sz="2200" dirty="0">
              <a:latin typeface="Arial" panose="020B0604020202020204" pitchFamily="34" charset="0"/>
              <a:cs typeface="Arial" panose="020B0604020202020204" pitchFamily="34" charset="0"/>
            </a:endParaRPr>
          </a:p>
        </p:txBody>
      </p:sp>
      <p:pic>
        <p:nvPicPr>
          <p:cNvPr id="5" name="Picture 4"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6" name="TextBox 5"/>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
        <p:nvSpPr>
          <p:cNvPr id="8" name="Rectangle 7"/>
          <p:cNvSpPr/>
          <p:nvPr/>
        </p:nvSpPr>
        <p:spPr>
          <a:xfrm>
            <a:off x="3478420" y="5475330"/>
            <a:ext cx="6602669" cy="954107"/>
          </a:xfrm>
          <a:prstGeom prst="rect">
            <a:avLst/>
          </a:prstGeom>
        </p:spPr>
        <p:txBody>
          <a:bodyPr wrap="square">
            <a:spAutoFit/>
          </a:bodyPr>
          <a:lstStyle/>
          <a:p>
            <a:pPr algn="ctr"/>
            <a:r>
              <a:rPr lang="en-US" sz="2800" b="1" i="1" dirty="0">
                <a:solidFill>
                  <a:srgbClr val="00B050"/>
                </a:solidFill>
                <a:latin typeface="Arial" panose="020B0604020202020204" pitchFamily="34" charset="0"/>
                <a:cs typeface="Arial" panose="020B0604020202020204" pitchFamily="34" charset="0"/>
              </a:rPr>
              <a:t>Laws allow the District to make some purchases without a solicitation.</a:t>
            </a:r>
          </a:p>
        </p:txBody>
      </p:sp>
    </p:spTree>
    <p:extLst>
      <p:ext uri="{BB962C8B-B14F-4D97-AF65-F5344CB8AC3E}">
        <p14:creationId xmlns:p14="http://schemas.microsoft.com/office/powerpoint/2010/main" val="29831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475018"/>
            <a:ext cx="6553201" cy="2382982"/>
          </a:xfrm>
          <a:prstGeom prst="rect">
            <a:avLst/>
          </a:prstGeom>
        </p:spPr>
      </p:pic>
      <p:sp>
        <p:nvSpPr>
          <p:cNvPr id="2" name="Title 1"/>
          <p:cNvSpPr>
            <a:spLocks noGrp="1"/>
          </p:cNvSpPr>
          <p:nvPr>
            <p:ph type="title"/>
          </p:nvPr>
        </p:nvSpPr>
        <p:spPr>
          <a:xfrm>
            <a:off x="247650" y="0"/>
            <a:ext cx="10267950" cy="1505684"/>
          </a:xfrm>
        </p:spPr>
        <p:txBody>
          <a:bodyPr>
            <a:normAutofit/>
          </a:bodyPr>
          <a:lstStyle/>
          <a:p>
            <a:r>
              <a:rPr lang="en-US" sz="6000" u="sng" dirty="0">
                <a:latin typeface="Britannic Bold" panose="020B0903060703020204" pitchFamily="34" charset="0"/>
              </a:rPr>
              <a:t>Bid Openings</a:t>
            </a:r>
          </a:p>
        </p:txBody>
      </p:sp>
      <p:sp>
        <p:nvSpPr>
          <p:cNvPr id="3" name="Content Placeholder 2"/>
          <p:cNvSpPr>
            <a:spLocks noGrp="1"/>
          </p:cNvSpPr>
          <p:nvPr>
            <p:ph idx="1"/>
          </p:nvPr>
        </p:nvSpPr>
        <p:spPr>
          <a:xfrm>
            <a:off x="647701" y="1505684"/>
            <a:ext cx="10877549" cy="4465638"/>
          </a:xfrm>
        </p:spPr>
        <p:txBody>
          <a:bodyPr>
            <a:noAutofit/>
          </a:bodyPr>
          <a:lstStyle/>
          <a:p>
            <a:pPr algn="just"/>
            <a:r>
              <a:rPr lang="en-US" sz="2400" b="1" dirty="0">
                <a:latin typeface="Arial" panose="020B0604020202020204" pitchFamily="34" charset="0"/>
                <a:cs typeface="Arial" panose="020B0604020202020204" pitchFamily="34" charset="0"/>
              </a:rPr>
              <a:t>All formal bid openings are public</a:t>
            </a:r>
          </a:p>
          <a:p>
            <a:pPr algn="just"/>
            <a:r>
              <a:rPr lang="en-US" sz="2400" b="1" dirty="0">
                <a:latin typeface="Arial" panose="020B0604020202020204" pitchFamily="34" charset="0"/>
                <a:cs typeface="Arial" panose="020B0604020202020204" pitchFamily="34" charset="0"/>
              </a:rPr>
              <a:t>Bids are not awarded during the opening  </a:t>
            </a:r>
          </a:p>
          <a:p>
            <a:pPr algn="just"/>
            <a:r>
              <a:rPr lang="en-US" sz="2400" b="1" dirty="0">
                <a:latin typeface="Arial" panose="020B0604020202020204" pitchFamily="34" charset="0"/>
                <a:cs typeface="Arial" panose="020B0604020202020204" pitchFamily="34" charset="0"/>
              </a:rPr>
              <a:t>In compliance with Florida Statutes, bid prices are not disclosed at the bid opening</a:t>
            </a:r>
          </a:p>
          <a:p>
            <a:pPr algn="just"/>
            <a:r>
              <a:rPr lang="en-US" sz="2400" b="1" dirty="0">
                <a:latin typeface="Arial" panose="020B0604020202020204" pitchFamily="34" charset="0"/>
                <a:cs typeface="Arial" panose="020B0604020202020204" pitchFamily="34" charset="0"/>
              </a:rPr>
              <a:t>All submittals are subject to evaluation by the District before a recommendation of an award is presented to the School Board</a:t>
            </a:r>
          </a:p>
          <a:p>
            <a:pPr algn="just"/>
            <a:r>
              <a:rPr lang="en-US" sz="2400" b="1" dirty="0">
                <a:latin typeface="Arial" panose="020B0604020202020204" pitchFamily="34" charset="0"/>
                <a:cs typeface="Arial" panose="020B0604020202020204" pitchFamily="34" charset="0"/>
              </a:rPr>
              <a:t>All bids and proposals are subject to the Public Records Law</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69865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2706" cy="1325563"/>
          </a:xfrm>
        </p:spPr>
        <p:txBody>
          <a:bodyPr>
            <a:noAutofit/>
          </a:bodyPr>
          <a:lstStyle/>
          <a:p>
            <a:pPr algn="ctr"/>
            <a:r>
              <a:rPr lang="en-US" sz="5500" u="sng" dirty="0">
                <a:latin typeface="Britannic Bold" panose="020B0903060703020204" pitchFamily="34" charset="0"/>
              </a:rPr>
              <a:t>Bid Life Cycle</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6" name="TextBox 5"/>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graphicFrame>
        <p:nvGraphicFramePr>
          <p:cNvPr id="12" name="Diagram 11">
            <a:extLst>
              <a:ext uri="{FF2B5EF4-FFF2-40B4-BE49-F238E27FC236}">
                <a16:creationId xmlns:a16="http://schemas.microsoft.com/office/drawing/2014/main" id="{460A8555-50D4-4FF0-B6F2-3048B86B40F1}"/>
              </a:ext>
            </a:extLst>
          </p:cNvPr>
          <p:cNvGraphicFramePr/>
          <p:nvPr>
            <p:extLst/>
          </p:nvPr>
        </p:nvGraphicFramePr>
        <p:xfrm>
          <a:off x="0" y="363914"/>
          <a:ext cx="12191999" cy="619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74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en-US" sz="5500" u="sng" dirty="0">
                <a:latin typeface="Britannic Bold" panose="020B0903060703020204" pitchFamily="34" charset="0"/>
              </a:rPr>
              <a:t>Upcoming Solicitations</a:t>
            </a:r>
          </a:p>
        </p:txBody>
      </p:sp>
      <p:sp>
        <p:nvSpPr>
          <p:cNvPr id="3" name="Content Placeholder 2"/>
          <p:cNvSpPr>
            <a:spLocks noGrp="1"/>
          </p:cNvSpPr>
          <p:nvPr>
            <p:ph idx="1"/>
          </p:nvPr>
        </p:nvSpPr>
        <p:spPr>
          <a:xfrm>
            <a:off x="335680" y="882838"/>
            <a:ext cx="11520640" cy="5456237"/>
          </a:xfrm>
        </p:spPr>
        <p:txBody>
          <a:bodyPr>
            <a:noAutofit/>
          </a:bodyPr>
          <a:lstStyle/>
          <a:p>
            <a:pPr lvl="0"/>
            <a:r>
              <a:rPr lang="en-US" dirty="0"/>
              <a:t>  School Bus Seat Covers - Bid Opening 01.10.20 </a:t>
            </a:r>
          </a:p>
          <a:p>
            <a:r>
              <a:rPr lang="en-US" dirty="0"/>
              <a:t>  Two Way Radio Equipment and Services - Bid Opening 01.16.20   </a:t>
            </a:r>
          </a:p>
          <a:p>
            <a:r>
              <a:rPr lang="en-US" dirty="0"/>
              <a:t>  Rental of Spot Coolers and Dehumidifiers -  Expires 04.27.20</a:t>
            </a:r>
          </a:p>
          <a:p>
            <a:r>
              <a:rPr lang="en-US" dirty="0"/>
              <a:t>  Financial Advisor Services -  Expires 05.25.20</a:t>
            </a:r>
          </a:p>
          <a:p>
            <a:r>
              <a:rPr lang="en-US" dirty="0"/>
              <a:t>  Irrigation Repair and Replacement - Expires 08.24.20</a:t>
            </a:r>
          </a:p>
          <a:p>
            <a:r>
              <a:rPr lang="en-US" dirty="0"/>
              <a:t>  Benefits Consulting and Actuarial Services - Expires 10.01.20</a:t>
            </a:r>
          </a:p>
          <a:p>
            <a:r>
              <a:rPr lang="en-US" dirty="0"/>
              <a:t> Cafeteria Hood Ventilation Systems (Clean/Inspect/Repair) -Expires 11.16.20</a:t>
            </a:r>
          </a:p>
          <a:p>
            <a:r>
              <a:rPr lang="en-US" dirty="0"/>
              <a:t> Water Based Fire Systems Repairs. Expires 02.08.21</a:t>
            </a:r>
          </a:p>
          <a:p>
            <a:endParaRPr lang="en-US" sz="2100" b="1" dirty="0">
              <a:latin typeface="Arial" panose="020B0604020202020204" pitchFamily="34" charset="0"/>
              <a:cs typeface="Arial" panose="020B0604020202020204" pitchFamily="34" charset="0"/>
            </a:endParaRP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6" name="TextBox 5"/>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24356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60" y="4308229"/>
            <a:ext cx="4246306" cy="2549771"/>
          </a:xfrm>
          <a:prstGeom prst="rect">
            <a:avLst/>
          </a:prstGeom>
        </p:spPr>
      </p:pic>
      <p:sp>
        <p:nvSpPr>
          <p:cNvPr id="2" name="Title 1"/>
          <p:cNvSpPr>
            <a:spLocks noGrp="1"/>
          </p:cNvSpPr>
          <p:nvPr>
            <p:ph type="title"/>
          </p:nvPr>
        </p:nvSpPr>
        <p:spPr>
          <a:xfrm>
            <a:off x="152400" y="0"/>
            <a:ext cx="11201400" cy="1228725"/>
          </a:xfrm>
        </p:spPr>
        <p:txBody>
          <a:bodyPr>
            <a:normAutofit/>
          </a:bodyPr>
          <a:lstStyle/>
          <a:p>
            <a:r>
              <a:rPr lang="en-US" sz="6000" u="sng" dirty="0">
                <a:latin typeface="Britannic Bold" panose="020B0903060703020204" pitchFamily="34" charset="0"/>
              </a:rPr>
              <a:t>Expanding Your Business</a:t>
            </a:r>
          </a:p>
        </p:txBody>
      </p:sp>
      <p:sp>
        <p:nvSpPr>
          <p:cNvPr id="3" name="Content Placeholder 2"/>
          <p:cNvSpPr>
            <a:spLocks noGrp="1"/>
          </p:cNvSpPr>
          <p:nvPr>
            <p:ph idx="1"/>
          </p:nvPr>
        </p:nvSpPr>
        <p:spPr>
          <a:xfrm>
            <a:off x="833438" y="1228725"/>
            <a:ext cx="10463212" cy="3841138"/>
          </a:xfrm>
        </p:spPr>
        <p:txBody>
          <a:bodyPr>
            <a:noAutofit/>
          </a:bodyPr>
          <a:lstStyle/>
          <a:p>
            <a:pPr algn="just"/>
            <a:r>
              <a:rPr lang="en-US" sz="2400" b="1" dirty="0">
                <a:latin typeface="Arial" panose="020B0604020202020204" pitchFamily="34" charset="0"/>
                <a:cs typeface="Arial" panose="020B0604020202020204" pitchFamily="34" charset="0"/>
              </a:rPr>
              <a:t>Awarded vendors may sell their products and services to other government agencies through the bid piggyback process</a:t>
            </a:r>
          </a:p>
          <a:p>
            <a:pPr lvl="1" algn="just">
              <a:buFont typeface="Wingdings" panose="05000000000000000000" pitchFamily="2" charset="2"/>
              <a:buChar char="Ø"/>
            </a:pPr>
            <a:r>
              <a:rPr lang="en-US" sz="2200" b="1" dirty="0">
                <a:latin typeface="Arial" panose="020B0604020202020204" pitchFamily="34" charset="0"/>
                <a:cs typeface="Arial" panose="020B0604020202020204" pitchFamily="34" charset="0"/>
              </a:rPr>
              <a:t>If you won an award, this is a simple way to grow your business!!!!!!!</a:t>
            </a:r>
          </a:p>
          <a:p>
            <a:pPr lvl="1" algn="just">
              <a:buFont typeface="Wingdings" panose="05000000000000000000" pitchFamily="2" charset="2"/>
              <a:buChar char="Ø"/>
            </a:pPr>
            <a:r>
              <a:rPr lang="en-US" sz="2200" b="1" dirty="0">
                <a:latin typeface="Arial" panose="020B0604020202020204" pitchFamily="34" charset="0"/>
                <a:cs typeface="Arial" panose="020B0604020202020204" pitchFamily="34" charset="0"/>
              </a:rPr>
              <a:t>It makes Procurement Staff happy </a:t>
            </a:r>
            <a:r>
              <a:rPr lang="en-US" sz="2200" b="1" dirty="0">
                <a:solidFill>
                  <a:srgbClr val="FF0000"/>
                </a:solidFill>
                <a:latin typeface="Arial" panose="020B0604020202020204" pitchFamily="34" charset="0"/>
                <a:cs typeface="Arial" panose="020B0604020202020204" pitchFamily="34" charset="0"/>
                <a:sym typeface="Wingdings" panose="05000000000000000000" pitchFamily="2" charset="2"/>
              </a:rPr>
              <a:t>  </a:t>
            </a:r>
            <a:endParaRPr lang="en-US" sz="18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Notify each agency’s Purchasing Department of the bid you were awarded, a description of your products/services, and your contact information</a:t>
            </a:r>
            <a:endParaRPr lang="en-US" sz="22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This collaborative purchasing method increases the operating efficiency of multiple purchasing agencies and offers vendors the opportunity to expand their business base.</a:t>
            </a:r>
          </a:p>
        </p:txBody>
      </p:sp>
      <p:pic>
        <p:nvPicPr>
          <p:cNvPr id="8" name="Picture 7"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10" name="TextBox 9"/>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8062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
            <a:ext cx="9944100" cy="1181100"/>
          </a:xfrm>
        </p:spPr>
        <p:txBody>
          <a:bodyPr>
            <a:normAutofit/>
          </a:bodyPr>
          <a:lstStyle/>
          <a:p>
            <a:r>
              <a:rPr lang="en-US" sz="5500" u="sng" dirty="0">
                <a:latin typeface="Britannic Bold" panose="020B0903060703020204" pitchFamily="34" charset="0"/>
              </a:rPr>
              <a:t>Construction Solicitations</a:t>
            </a:r>
          </a:p>
        </p:txBody>
      </p:sp>
      <p:sp>
        <p:nvSpPr>
          <p:cNvPr id="3" name="Content Placeholder 2"/>
          <p:cNvSpPr>
            <a:spLocks noGrp="1"/>
          </p:cNvSpPr>
          <p:nvPr>
            <p:ph idx="1"/>
          </p:nvPr>
        </p:nvSpPr>
        <p:spPr>
          <a:xfrm>
            <a:off x="571500" y="722630"/>
            <a:ext cx="10648950" cy="5810250"/>
          </a:xfrm>
        </p:spPr>
        <p:txBody>
          <a:bodyPr>
            <a:noAutofit/>
          </a:bodyPr>
          <a:lstStyle/>
          <a:p>
            <a:pPr algn="just"/>
            <a:r>
              <a:rPr lang="en-US" sz="2100" b="1" dirty="0">
                <a:latin typeface="Arial" panose="020B0604020202020204" pitchFamily="34" charset="0"/>
                <a:cs typeface="Arial" panose="020B0604020202020204" pitchFamily="34" charset="0"/>
              </a:rPr>
              <a:t>The Procurement Services solicits contracts for construction-related services</a:t>
            </a:r>
          </a:p>
          <a:p>
            <a:pPr algn="just"/>
            <a:r>
              <a:rPr lang="en-US" sz="2100" b="1" dirty="0">
                <a:latin typeface="Arial" panose="020B0604020202020204" pitchFamily="34" charset="0"/>
                <a:cs typeface="Arial" panose="020B0604020202020204" pitchFamily="34" charset="0"/>
              </a:rPr>
              <a:t>Continuing Contracts awarded in alignment with the Consultants’ Competitive Negotiation Act (CCNA) (section 287.055, Florida Statutes). </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Architect</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Building Official</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Civil Engineering</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Mechanical, Electrical, and Plumbing (MEP) Engineering</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General Contractor less than $200K and  $200K - $2 Million</a:t>
            </a:r>
          </a:p>
          <a:p>
            <a:pPr lvl="2" algn="just">
              <a:buFont typeface="Wingdings" panose="05000000000000000000" pitchFamily="2" charset="2"/>
              <a:buChar char="ü"/>
            </a:pPr>
            <a:r>
              <a:rPr lang="en-US" dirty="0">
                <a:latin typeface="Arial" panose="020B0604020202020204" pitchFamily="34" charset="0"/>
                <a:cs typeface="Arial" panose="020B0604020202020204" pitchFamily="34" charset="0"/>
              </a:rPr>
              <a:t>Bonding required only for projects $200K - $2 Million</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Roof Consultant</a:t>
            </a:r>
          </a:p>
          <a:p>
            <a:pPr algn="just"/>
            <a:r>
              <a:rPr lang="en-US" sz="2100" b="1" dirty="0">
                <a:latin typeface="Arial" panose="020B0604020202020204" pitchFamily="34" charset="0"/>
                <a:cs typeface="Arial" panose="020B0604020202020204" pitchFamily="34" charset="0"/>
              </a:rPr>
              <a:t>Providers of construction services in accordance with the purchasing model known as Construction Manager at Risk (CMAR). </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Guaranteed maximum price (GMP)</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Construction services include and are not limited to the process of building, altering, repairing, improving, or demolishing any structure or building, or other improvements including roadways, utilities, and facility site work. </a:t>
            </a:r>
          </a:p>
          <a:p>
            <a:pPr algn="just"/>
            <a:r>
              <a:rPr lang="en-US" sz="2100" b="1" dirty="0">
                <a:latin typeface="Arial" panose="020B0604020202020204" pitchFamily="34" charset="0"/>
                <a:cs typeface="Arial" panose="020B0604020202020204" pitchFamily="34" charset="0"/>
              </a:rPr>
              <a:t>Providers of other construction related services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1020424" y="0"/>
            <a:ext cx="1171575" cy="1047750"/>
          </a:xfrm>
          <a:prstGeom prst="rect">
            <a:avLst/>
          </a:prstGeom>
          <a:noFill/>
          <a:ln>
            <a:noFill/>
          </a:ln>
          <a:effectLst/>
        </p:spPr>
      </p:pic>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17264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978" y="2068865"/>
            <a:ext cx="4075879" cy="4380271"/>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US" sz="6000" u="sng" dirty="0">
                <a:latin typeface="Britannic Bold" panose="020B0903060703020204" pitchFamily="34" charset="0"/>
              </a:rPr>
              <a:t>Advertising &amp; Opening</a:t>
            </a:r>
          </a:p>
        </p:txBody>
      </p:sp>
      <p:sp>
        <p:nvSpPr>
          <p:cNvPr id="3" name="Content Placeholder 2"/>
          <p:cNvSpPr>
            <a:spLocks noGrp="1"/>
          </p:cNvSpPr>
          <p:nvPr>
            <p:ph idx="1"/>
          </p:nvPr>
        </p:nvSpPr>
        <p:spPr>
          <a:xfrm>
            <a:off x="833438" y="1189635"/>
            <a:ext cx="8629075" cy="4905419"/>
          </a:xfrm>
        </p:spPr>
        <p:txBody>
          <a:bodyPr>
            <a:noAutofit/>
          </a:bodyPr>
          <a:lstStyle/>
          <a:p>
            <a:r>
              <a:rPr lang="en-US" sz="2000" b="1" dirty="0"/>
              <a:t>Vendor list developed prior to advertising </a:t>
            </a:r>
          </a:p>
          <a:p>
            <a:pPr lvl="1">
              <a:spcAft>
                <a:spcPts val="600"/>
              </a:spcAft>
              <a:buFont typeface="Wingdings" panose="05000000000000000000" pitchFamily="2" charset="2"/>
              <a:buChar char="Ø"/>
            </a:pPr>
            <a:r>
              <a:rPr lang="en-US" sz="2000" b="1" dirty="0"/>
              <a:t>The District attempts to contact registered</a:t>
            </a:r>
          </a:p>
          <a:p>
            <a:r>
              <a:rPr lang="en-US" sz="2000" b="1" dirty="0"/>
              <a:t>Legal notice advertised with Fort Myers News-Press</a:t>
            </a:r>
          </a:p>
          <a:p>
            <a:pPr lvl="1">
              <a:spcAft>
                <a:spcPts val="600"/>
              </a:spcAft>
              <a:buFont typeface="Wingdings" panose="05000000000000000000" pitchFamily="2" charset="2"/>
              <a:buChar char="Ø"/>
            </a:pPr>
            <a:r>
              <a:rPr lang="en-US" sz="2000" b="1" dirty="0"/>
              <a:t>Required by law</a:t>
            </a:r>
          </a:p>
          <a:p>
            <a:r>
              <a:rPr lang="en-US" sz="2000" b="1" dirty="0"/>
              <a:t>RFQ publicly posted on the Procurement website. </a:t>
            </a:r>
          </a:p>
          <a:p>
            <a:pPr lvl="1">
              <a:spcAft>
                <a:spcPts val="600"/>
              </a:spcAft>
              <a:buFont typeface="Wingdings" panose="05000000000000000000" pitchFamily="2" charset="2"/>
              <a:buChar char="Ø"/>
            </a:pPr>
            <a:r>
              <a:rPr lang="en-US" sz="2000" b="1" dirty="0"/>
              <a:t>Contractors should regularly visit </a:t>
            </a:r>
            <a:r>
              <a:rPr lang="en-US" sz="2000" b="1" dirty="0">
                <a:hlinkClick r:id="rId3"/>
              </a:rPr>
              <a:t>https://www.leeschools.net</a:t>
            </a:r>
            <a:r>
              <a:rPr lang="en-US" sz="2000" b="1">
                <a:hlinkClick r:id="rId3"/>
              </a:rPr>
              <a:t>/procurement</a:t>
            </a:r>
            <a:r>
              <a:rPr lang="en-US" sz="2000" b="1"/>
              <a:t> </a:t>
            </a:r>
            <a:endParaRPr lang="en-US" sz="2000" b="1" dirty="0"/>
          </a:p>
          <a:p>
            <a:r>
              <a:rPr lang="en-US" sz="2000" b="1" dirty="0"/>
              <a:t>All publications will specify the:</a:t>
            </a:r>
          </a:p>
          <a:p>
            <a:pPr lvl="1">
              <a:buFont typeface="Wingdings" panose="05000000000000000000" pitchFamily="2" charset="2"/>
              <a:buChar char="Ø"/>
            </a:pPr>
            <a:r>
              <a:rPr lang="en-US" sz="2000" b="1" dirty="0"/>
              <a:t>Date</a:t>
            </a:r>
          </a:p>
          <a:p>
            <a:pPr lvl="1">
              <a:buFont typeface="Wingdings" panose="05000000000000000000" pitchFamily="2" charset="2"/>
              <a:buChar char="Ø"/>
            </a:pPr>
            <a:r>
              <a:rPr lang="en-US" sz="2000" b="1" dirty="0"/>
              <a:t>Time</a:t>
            </a:r>
          </a:p>
          <a:p>
            <a:pPr lvl="1">
              <a:buFont typeface="Wingdings" panose="05000000000000000000" pitchFamily="2" charset="2"/>
              <a:buChar char="Ø"/>
            </a:pPr>
            <a:r>
              <a:rPr lang="en-US" sz="2000" b="1" dirty="0"/>
              <a:t>Location of the mandatory pre-submission meeting (if any)</a:t>
            </a:r>
          </a:p>
          <a:p>
            <a:pPr lvl="1">
              <a:spcAft>
                <a:spcPts val="600"/>
              </a:spcAft>
              <a:buFont typeface="Wingdings" panose="05000000000000000000" pitchFamily="2" charset="2"/>
              <a:buChar char="Ø"/>
            </a:pPr>
            <a:r>
              <a:rPr lang="en-US" sz="2000" b="1" dirty="0"/>
              <a:t>Responses due date </a:t>
            </a:r>
          </a:p>
          <a:p>
            <a:r>
              <a:rPr lang="en-US" sz="2000" b="1" dirty="0">
                <a:cs typeface="Arial" panose="020B0604020202020204" pitchFamily="34" charset="0"/>
              </a:rPr>
              <a:t>Responses to the RFQ will be publicly opened at the date and time specified in the RFQ or any addenda. </a:t>
            </a:r>
          </a:p>
        </p:txBody>
      </p:sp>
      <p:pic>
        <p:nvPicPr>
          <p:cNvPr id="4" name="Picture 3" descr="kids holding district sea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1490363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916" y="4000500"/>
            <a:ext cx="2971800" cy="2857500"/>
          </a:xfrm>
          <a:prstGeom prst="rect">
            <a:avLst/>
          </a:prstGeom>
        </p:spPr>
      </p:pic>
      <p:sp>
        <p:nvSpPr>
          <p:cNvPr id="2" name="Title 1"/>
          <p:cNvSpPr>
            <a:spLocks noGrp="1"/>
          </p:cNvSpPr>
          <p:nvPr>
            <p:ph type="title"/>
          </p:nvPr>
        </p:nvSpPr>
        <p:spPr>
          <a:xfrm>
            <a:off x="838200" y="98835"/>
            <a:ext cx="10515600" cy="1325563"/>
          </a:xfrm>
        </p:spPr>
        <p:txBody>
          <a:bodyPr>
            <a:normAutofit/>
          </a:bodyPr>
          <a:lstStyle/>
          <a:p>
            <a:pPr algn="ctr"/>
            <a:r>
              <a:rPr lang="en-US" sz="6000" u="sng" dirty="0">
                <a:latin typeface="Britannic Bold" panose="020B0903060703020204" pitchFamily="34" charset="0"/>
              </a:rPr>
              <a:t>RFQ Evaluation Process</a:t>
            </a:r>
          </a:p>
        </p:txBody>
      </p:sp>
      <p:sp>
        <p:nvSpPr>
          <p:cNvPr id="3" name="Content Placeholder 2"/>
          <p:cNvSpPr>
            <a:spLocks noGrp="1"/>
          </p:cNvSpPr>
          <p:nvPr>
            <p:ph idx="1"/>
          </p:nvPr>
        </p:nvSpPr>
        <p:spPr>
          <a:xfrm>
            <a:off x="1666876" y="1525675"/>
            <a:ext cx="9135972" cy="4579483"/>
          </a:xfrm>
        </p:spPr>
        <p:txBody>
          <a:bodyPr>
            <a:normAutofit fontScale="85000" lnSpcReduction="20000"/>
          </a:bodyPr>
          <a:lstStyle/>
          <a:p>
            <a:pPr>
              <a:spcAft>
                <a:spcPts val="1200"/>
              </a:spcAft>
            </a:pPr>
            <a:r>
              <a:rPr lang="en-US" sz="3500" b="1" dirty="0">
                <a:latin typeface="Arial" panose="020B0604020202020204" pitchFamily="34" charset="0"/>
                <a:cs typeface="Arial" panose="020B0604020202020204" pitchFamily="34" charset="0"/>
              </a:rPr>
              <a:t>Each Solicitation has a defined group who will evaluate responses</a:t>
            </a:r>
          </a:p>
          <a:p>
            <a:pPr>
              <a:spcAft>
                <a:spcPts val="1200"/>
              </a:spcAft>
            </a:pPr>
            <a:r>
              <a:rPr lang="en-US" sz="3500" b="1" dirty="0">
                <a:latin typeface="Arial" panose="020B0604020202020204" pitchFamily="34" charset="0"/>
                <a:cs typeface="Arial" panose="020B0604020202020204" pitchFamily="34" charset="0"/>
              </a:rPr>
              <a:t>Responses are publicly scored &amp; a shortlist of vendors is selected for presentations</a:t>
            </a:r>
          </a:p>
          <a:p>
            <a:pPr>
              <a:spcAft>
                <a:spcPts val="1200"/>
              </a:spcAft>
            </a:pPr>
            <a:r>
              <a:rPr lang="en-US" sz="3500" b="1" dirty="0">
                <a:latin typeface="Arial" panose="020B0604020202020204" pitchFamily="34" charset="0"/>
                <a:cs typeface="Arial" panose="020B0604020202020204" pitchFamily="34" charset="0"/>
              </a:rPr>
              <a:t>Presentations and Interviews are conducted </a:t>
            </a:r>
          </a:p>
          <a:p>
            <a:pPr>
              <a:spcAft>
                <a:spcPts val="1200"/>
              </a:spcAft>
            </a:pPr>
            <a:r>
              <a:rPr lang="en-US" sz="3500" b="1" dirty="0">
                <a:latin typeface="Arial" panose="020B0604020202020204" pitchFamily="34" charset="0"/>
                <a:cs typeface="Arial" panose="020B0604020202020204" pitchFamily="34" charset="0"/>
              </a:rPr>
              <a:t>Public scoring of presentations occurs</a:t>
            </a:r>
          </a:p>
          <a:p>
            <a:pPr>
              <a:spcAft>
                <a:spcPts val="1200"/>
              </a:spcAft>
            </a:pPr>
            <a:r>
              <a:rPr lang="en-US" sz="3500" b="1" dirty="0">
                <a:latin typeface="Arial" panose="020B0604020202020204" pitchFamily="34" charset="0"/>
                <a:cs typeface="Arial" panose="020B0604020202020204" pitchFamily="34" charset="0"/>
              </a:rPr>
              <a:t>Board approves ranking</a:t>
            </a:r>
          </a:p>
          <a:p>
            <a:pPr>
              <a:spcAft>
                <a:spcPts val="1200"/>
              </a:spcAft>
            </a:pPr>
            <a:r>
              <a:rPr lang="en-US" sz="3500" b="1" dirty="0">
                <a:latin typeface="Arial" panose="020B0604020202020204" pitchFamily="34" charset="0"/>
                <a:cs typeface="Arial" panose="020B0604020202020204" pitchFamily="34" charset="0"/>
              </a:rPr>
              <a:t>Negotiation of each contract occurs</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133196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D083-508C-45C8-A63F-133815C4C7D4}"/>
              </a:ext>
            </a:extLst>
          </p:cNvPr>
          <p:cNvSpPr>
            <a:spLocks noGrp="1"/>
          </p:cNvSpPr>
          <p:nvPr>
            <p:ph type="title"/>
          </p:nvPr>
        </p:nvSpPr>
        <p:spPr/>
        <p:txBody>
          <a:bodyPr/>
          <a:lstStyle/>
          <a:p>
            <a:r>
              <a:rPr lang="en-US" b="1" dirty="0">
                <a:latin typeface="Elephant" panose="02020904090505020303" pitchFamily="18" charset="0"/>
              </a:rPr>
              <a:t>Vendor Open House</a:t>
            </a:r>
            <a:endParaRPr lang="en-US" b="1" dirty="0"/>
          </a:p>
        </p:txBody>
      </p:sp>
      <p:sp>
        <p:nvSpPr>
          <p:cNvPr id="3" name="Text Placeholder 2">
            <a:extLst>
              <a:ext uri="{FF2B5EF4-FFF2-40B4-BE49-F238E27FC236}">
                <a16:creationId xmlns:a16="http://schemas.microsoft.com/office/drawing/2014/main" id="{4E73F6D5-0A53-460F-9FE6-B7F9D7CAE4A7}"/>
              </a:ext>
            </a:extLst>
          </p:cNvPr>
          <p:cNvSpPr>
            <a:spLocks noGrp="1"/>
          </p:cNvSpPr>
          <p:nvPr>
            <p:ph type="body" idx="1"/>
          </p:nvPr>
        </p:nvSpPr>
        <p:spPr/>
        <p:txBody>
          <a:bodyPr/>
          <a:lstStyle/>
          <a:p>
            <a:r>
              <a:rPr lang="en-US" b="1" dirty="0">
                <a:solidFill>
                  <a:schemeClr val="accent5"/>
                </a:solidFill>
                <a:latin typeface="Britannic Bold" panose="020B0903060703020204" pitchFamily="34" charset="0"/>
                <a:cs typeface="Mongolian Baiti" panose="03000500000000000000" pitchFamily="66" charset="0"/>
              </a:rPr>
              <a:t>School District of Lee County</a:t>
            </a:r>
          </a:p>
          <a:p>
            <a:r>
              <a:rPr lang="en-US" b="1" dirty="0">
                <a:solidFill>
                  <a:schemeClr val="accent5"/>
                </a:solidFill>
                <a:latin typeface="Britannic Bold" panose="020B0903060703020204" pitchFamily="34" charset="0"/>
                <a:cs typeface="Mongolian Baiti" panose="03000500000000000000" pitchFamily="66" charset="0"/>
              </a:rPr>
              <a:t>Procurement Services</a:t>
            </a:r>
          </a:p>
          <a:p>
            <a:r>
              <a:rPr lang="en-US" b="1" dirty="0">
                <a:solidFill>
                  <a:schemeClr val="accent5"/>
                </a:solidFill>
                <a:latin typeface="Britannic Bold" panose="020B0903060703020204" pitchFamily="34" charset="0"/>
                <a:cs typeface="Mongolian Baiti" panose="03000500000000000000" pitchFamily="66" charset="0"/>
              </a:rPr>
              <a:t>December 19, 2019</a:t>
            </a:r>
            <a:endParaRPr lang="en-US" dirty="0">
              <a:solidFill>
                <a:schemeClr val="accent5"/>
              </a:solidFill>
            </a:endParaRPr>
          </a:p>
        </p:txBody>
      </p:sp>
      <p:pic>
        <p:nvPicPr>
          <p:cNvPr id="4" name="Picture 3" descr="kids holding district seal">
            <a:extLst>
              <a:ext uri="{FF2B5EF4-FFF2-40B4-BE49-F238E27FC236}">
                <a16:creationId xmlns:a16="http://schemas.microsoft.com/office/drawing/2014/main" id="{B7D8EBD8-3498-46D3-BC93-DBEE3C0440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60157" y="243709"/>
            <a:ext cx="2471686" cy="2264885"/>
          </a:xfrm>
          <a:prstGeom prst="rect">
            <a:avLst/>
          </a:prstGeom>
          <a:noFill/>
          <a:ln>
            <a:noFill/>
          </a:ln>
          <a:effectLst/>
        </p:spPr>
      </p:pic>
    </p:spTree>
    <p:extLst>
      <p:ext uri="{BB962C8B-B14F-4D97-AF65-F5344CB8AC3E}">
        <p14:creationId xmlns:p14="http://schemas.microsoft.com/office/powerpoint/2010/main" val="170100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039" y="4060893"/>
            <a:ext cx="2949677" cy="2797107"/>
          </a:xfrm>
          <a:prstGeom prst="rect">
            <a:avLst/>
          </a:prstGeom>
        </p:spPr>
      </p:pic>
      <p:sp>
        <p:nvSpPr>
          <p:cNvPr id="2" name="Title 1"/>
          <p:cNvSpPr>
            <a:spLocks noGrp="1"/>
          </p:cNvSpPr>
          <p:nvPr>
            <p:ph type="title"/>
          </p:nvPr>
        </p:nvSpPr>
        <p:spPr>
          <a:xfrm>
            <a:off x="-226143" y="94534"/>
            <a:ext cx="12192000" cy="1325563"/>
          </a:xfrm>
        </p:spPr>
        <p:txBody>
          <a:bodyPr>
            <a:noAutofit/>
          </a:bodyPr>
          <a:lstStyle/>
          <a:p>
            <a:pPr algn="ctr"/>
            <a:r>
              <a:rPr lang="en-US" sz="5500" u="sng" dirty="0">
                <a:latin typeface="Britannic Bold" panose="020B0903060703020204" pitchFamily="34" charset="0"/>
              </a:rPr>
              <a:t>Upcoming </a:t>
            </a:r>
            <a:br>
              <a:rPr lang="en-US" sz="5500" u="sng" dirty="0">
                <a:latin typeface="Britannic Bold" panose="020B0903060703020204" pitchFamily="34" charset="0"/>
              </a:rPr>
            </a:br>
            <a:r>
              <a:rPr lang="en-US" sz="5500" u="sng" dirty="0">
                <a:latin typeface="Britannic Bold" panose="020B0903060703020204" pitchFamily="34" charset="0"/>
              </a:rPr>
              <a:t>Construction Solicitations</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Content Placeholder 2"/>
          <p:cNvSpPr>
            <a:spLocks noGrp="1"/>
          </p:cNvSpPr>
          <p:nvPr>
            <p:ph idx="1"/>
          </p:nvPr>
        </p:nvSpPr>
        <p:spPr>
          <a:xfrm>
            <a:off x="-226143" y="2622093"/>
            <a:ext cx="11739716" cy="894544"/>
          </a:xfrm>
        </p:spPr>
        <p:txBody>
          <a:bodyPr>
            <a:noAutofit/>
          </a:bodyPr>
          <a:lstStyle/>
          <a:p>
            <a:pPr marL="457200" lvl="1" indent="0">
              <a:buNone/>
            </a:pPr>
            <a:r>
              <a:rPr lang="en-US" sz="3200" dirty="0">
                <a:hlinkClick r:id="rId4"/>
              </a:rPr>
              <a:t>https://www.leeschools.net/our_district/change_for_change/projected_projects</a:t>
            </a:r>
            <a:endParaRPr lang="en-US" sz="2700" b="1" dirty="0">
              <a:latin typeface="Arial" panose="020B0604020202020204" pitchFamily="34" charset="0"/>
              <a:cs typeface="Arial" panose="020B0604020202020204" pitchFamily="34" charset="0"/>
            </a:endParaRPr>
          </a:p>
        </p:txBody>
      </p:sp>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3" name="Picture 2">
            <a:extLst>
              <a:ext uri="{FF2B5EF4-FFF2-40B4-BE49-F238E27FC236}">
                <a16:creationId xmlns:a16="http://schemas.microsoft.com/office/drawing/2014/main" id="{F732B04E-6C2D-4F59-8560-0609C8C99D04}"/>
              </a:ext>
            </a:extLst>
          </p:cNvPr>
          <p:cNvPicPr>
            <a:picLocks noChangeAspect="1"/>
          </p:cNvPicPr>
          <p:nvPr/>
        </p:nvPicPr>
        <p:blipFill>
          <a:blip r:embed="rId5"/>
          <a:stretch>
            <a:fillRect/>
          </a:stretch>
        </p:blipFill>
        <p:spPr>
          <a:xfrm>
            <a:off x="2667732" y="1544875"/>
            <a:ext cx="7058025" cy="1129136"/>
          </a:xfrm>
          <a:prstGeom prst="rect">
            <a:avLst/>
          </a:prstGeom>
        </p:spPr>
      </p:pic>
      <p:sp>
        <p:nvSpPr>
          <p:cNvPr id="9" name="TextBox 8">
            <a:extLst>
              <a:ext uri="{FF2B5EF4-FFF2-40B4-BE49-F238E27FC236}">
                <a16:creationId xmlns:a16="http://schemas.microsoft.com/office/drawing/2014/main" id="{0ABBADEA-B7A1-4936-B8C1-3D3BAA78948D}"/>
              </a:ext>
            </a:extLst>
          </p:cNvPr>
          <p:cNvSpPr txBox="1"/>
          <p:nvPr/>
        </p:nvSpPr>
        <p:spPr>
          <a:xfrm>
            <a:off x="1095760" y="4293887"/>
            <a:ext cx="8710766" cy="1077218"/>
          </a:xfrm>
          <a:prstGeom prst="rect">
            <a:avLst/>
          </a:prstGeom>
          <a:noFill/>
        </p:spPr>
        <p:txBody>
          <a:bodyPr wrap="square" rtlCol="0">
            <a:spAutoFit/>
          </a:bodyPr>
          <a:lstStyle/>
          <a:p>
            <a:r>
              <a:rPr lang="en-US" sz="3200" dirty="0">
                <a:hlinkClick r:id="rId6"/>
              </a:rPr>
              <a:t>https://www.leeschools.net/cms/One.aspx?portalId=676305&amp;pageId=1390497</a:t>
            </a:r>
            <a:endParaRPr lang="en-US" sz="3200" dirty="0"/>
          </a:p>
        </p:txBody>
      </p:sp>
      <p:pic>
        <p:nvPicPr>
          <p:cNvPr id="11" name="Picture 10">
            <a:extLst>
              <a:ext uri="{FF2B5EF4-FFF2-40B4-BE49-F238E27FC236}">
                <a16:creationId xmlns:a16="http://schemas.microsoft.com/office/drawing/2014/main" id="{6C61CA54-A3C5-4090-866F-9BBFF7A04C11}"/>
              </a:ext>
            </a:extLst>
          </p:cNvPr>
          <p:cNvPicPr>
            <a:picLocks noChangeAspect="1"/>
          </p:cNvPicPr>
          <p:nvPr/>
        </p:nvPicPr>
        <p:blipFill>
          <a:blip r:embed="rId7"/>
          <a:stretch>
            <a:fillRect/>
          </a:stretch>
        </p:blipFill>
        <p:spPr>
          <a:xfrm>
            <a:off x="2112246" y="3817637"/>
            <a:ext cx="7334250" cy="476250"/>
          </a:xfrm>
          <a:prstGeom prst="rect">
            <a:avLst/>
          </a:prstGeom>
        </p:spPr>
      </p:pic>
    </p:spTree>
    <p:extLst>
      <p:ext uri="{BB962C8B-B14F-4D97-AF65-F5344CB8AC3E}">
        <p14:creationId xmlns:p14="http://schemas.microsoft.com/office/powerpoint/2010/main" val="186450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24"/>
            <a:ext cx="12192000" cy="1325563"/>
          </a:xfrm>
        </p:spPr>
        <p:txBody>
          <a:bodyPr>
            <a:noAutofit/>
          </a:bodyPr>
          <a:lstStyle/>
          <a:p>
            <a:pPr algn="ctr"/>
            <a:r>
              <a:rPr lang="en-US" sz="5500" u="sng" dirty="0">
                <a:latin typeface="Britannic Bold" panose="020B0903060703020204" pitchFamily="34" charset="0"/>
              </a:rPr>
              <a:t>Subcontracting on </a:t>
            </a:r>
            <a:br>
              <a:rPr lang="en-US" sz="5500" u="sng" dirty="0">
                <a:latin typeface="Britannic Bold" panose="020B0903060703020204" pitchFamily="34" charset="0"/>
              </a:rPr>
            </a:br>
            <a:r>
              <a:rPr lang="en-US" sz="5500" u="sng" dirty="0">
                <a:latin typeface="Britannic Bold" panose="020B0903060703020204" pitchFamily="34" charset="0"/>
              </a:rPr>
              <a:t>District Projects</a:t>
            </a:r>
          </a:p>
        </p:txBody>
      </p:sp>
      <p:sp>
        <p:nvSpPr>
          <p:cNvPr id="3" name="Content Placeholder 2"/>
          <p:cNvSpPr>
            <a:spLocks noGrp="1"/>
          </p:cNvSpPr>
          <p:nvPr>
            <p:ph idx="1"/>
          </p:nvPr>
        </p:nvSpPr>
        <p:spPr>
          <a:xfrm>
            <a:off x="509741" y="1576509"/>
            <a:ext cx="11229975" cy="4351338"/>
          </a:xfrm>
        </p:spPr>
        <p:txBody>
          <a:bodyPr>
            <a:normAutofit fontScale="92500" lnSpcReduction="20000"/>
          </a:bodyPr>
          <a:lstStyle/>
          <a:p>
            <a:r>
              <a:rPr lang="en-US" b="1" dirty="0"/>
              <a:t>Construction Projects awarded to Construction Management (CM) firms</a:t>
            </a:r>
          </a:p>
          <a:p>
            <a:r>
              <a:rPr lang="en-US" b="1" dirty="0"/>
              <a:t>CM Firms solicit bids from qualified subcontractors to develop their Guaranteed Maximum Price (GMP) </a:t>
            </a:r>
          </a:p>
          <a:p>
            <a:r>
              <a:rPr lang="en-US" b="1" dirty="0"/>
              <a:t>Subcontractors must bid directly with the awarded CM for each major project</a:t>
            </a:r>
          </a:p>
          <a:p>
            <a:pPr lvl="1">
              <a:buFont typeface="Wingdings" panose="05000000000000000000" pitchFamily="2" charset="2"/>
              <a:buChar char="Ø"/>
            </a:pPr>
            <a:r>
              <a:rPr lang="en-US" b="1" dirty="0"/>
              <a:t>Awarded CMs are posted on the Procurement website</a:t>
            </a:r>
          </a:p>
          <a:p>
            <a:pPr lvl="1">
              <a:buFont typeface="Wingdings" panose="05000000000000000000" pitchFamily="2" charset="2"/>
              <a:buChar char="Ø"/>
            </a:pPr>
            <a:r>
              <a:rPr lang="en-US" b="1" dirty="0"/>
              <a:t>Subcontractors must monitor Procurement website</a:t>
            </a:r>
          </a:p>
          <a:p>
            <a:r>
              <a:rPr lang="en-US" b="1" dirty="0"/>
              <a:t>District Project Manager monitors the CM bidding process</a:t>
            </a:r>
          </a:p>
          <a:p>
            <a:pPr lvl="1">
              <a:buFont typeface="Wingdings" panose="05000000000000000000" pitchFamily="2" charset="2"/>
              <a:buChar char="Ø"/>
            </a:pPr>
            <a:r>
              <a:rPr lang="en-US" b="1" dirty="0"/>
              <a:t>Attend bid openings</a:t>
            </a:r>
          </a:p>
          <a:p>
            <a:pPr lvl="1">
              <a:buFont typeface="Wingdings" panose="05000000000000000000" pitchFamily="2" charset="2"/>
              <a:buChar char="Ø"/>
            </a:pPr>
            <a:r>
              <a:rPr lang="en-US" b="1" dirty="0"/>
              <a:t>Review Subcontractor Qualifications and Licenses</a:t>
            </a:r>
          </a:p>
          <a:p>
            <a:pPr lvl="1">
              <a:buFont typeface="Wingdings" panose="05000000000000000000" pitchFamily="2" charset="2"/>
              <a:buChar char="Ø"/>
            </a:pPr>
            <a:r>
              <a:rPr lang="en-US" b="1" dirty="0"/>
              <a:t>Working to implement CM advertisement of bids on District website</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221750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9373"/>
            <a:ext cx="12192000" cy="899651"/>
          </a:xfrm>
          <a:noFill/>
        </p:spPr>
        <p:txBody>
          <a:bodyPr>
            <a:noAutofit/>
          </a:bodyPr>
          <a:lstStyle/>
          <a:p>
            <a:pPr algn="ctr"/>
            <a:r>
              <a:rPr lang="en-US" sz="5000" u="sng" dirty="0">
                <a:latin typeface="Britannic Bold" panose="020B0903060703020204" pitchFamily="34" charset="0"/>
              </a:rPr>
              <a:t>Current General Contractors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Content Placeholder 2"/>
          <p:cNvSpPr>
            <a:spLocks noGrp="1"/>
          </p:cNvSpPr>
          <p:nvPr>
            <p:ph idx="1"/>
          </p:nvPr>
        </p:nvSpPr>
        <p:spPr>
          <a:xfrm>
            <a:off x="556684" y="1327638"/>
            <a:ext cx="5920316" cy="4351338"/>
          </a:xfrm>
        </p:spPr>
        <p:txBody>
          <a:bodyPr>
            <a:normAutofit fontScale="92500" lnSpcReduction="20000"/>
          </a:bodyPr>
          <a:lstStyle/>
          <a:p>
            <a:r>
              <a:rPr lang="en-US" b="1" dirty="0">
                <a:latin typeface="Arial" panose="020B0604020202020204" pitchFamily="34" charset="0"/>
                <a:cs typeface="Arial" panose="020B0604020202020204" pitchFamily="34" charset="0"/>
              </a:rPr>
              <a:t>Chris-Tel Construction</a:t>
            </a:r>
          </a:p>
          <a:p>
            <a:r>
              <a:rPr lang="en-US" b="1" dirty="0">
                <a:latin typeface="Arial" panose="020B0604020202020204" pitchFamily="34" charset="0"/>
                <a:cs typeface="Arial" panose="020B0604020202020204" pitchFamily="34" charset="0"/>
              </a:rPr>
              <a:t>GATES Butz Institutional Construction</a:t>
            </a:r>
          </a:p>
          <a:p>
            <a:r>
              <a:rPr lang="en-US" b="1" dirty="0">
                <a:latin typeface="Arial" panose="020B0604020202020204" pitchFamily="34" charset="0"/>
                <a:cs typeface="Arial" panose="020B0604020202020204" pitchFamily="34" charset="0"/>
              </a:rPr>
              <a:t>Gulfpoint Construction</a:t>
            </a:r>
          </a:p>
          <a:p>
            <a:r>
              <a:rPr lang="en-US" b="1" dirty="0">
                <a:latin typeface="Arial" panose="020B0604020202020204" pitchFamily="34" charset="0"/>
                <a:cs typeface="Arial" panose="020B0604020202020204" pitchFamily="34" charset="0"/>
              </a:rPr>
              <a:t>Rockford Construction</a:t>
            </a:r>
          </a:p>
          <a:p>
            <a:r>
              <a:rPr lang="en-US" b="1" dirty="0">
                <a:latin typeface="Arial" panose="020B0604020202020204" pitchFamily="34" charset="0"/>
                <a:cs typeface="Arial" panose="020B0604020202020204" pitchFamily="34" charset="0"/>
              </a:rPr>
              <a:t>Owen Ames Kimball Company</a:t>
            </a:r>
          </a:p>
          <a:p>
            <a:r>
              <a:rPr lang="en-US" b="1" dirty="0">
                <a:latin typeface="Arial" panose="020B0604020202020204" pitchFamily="34" charset="0"/>
                <a:cs typeface="Arial" panose="020B0604020202020204" pitchFamily="34" charset="0"/>
              </a:rPr>
              <a:t>Suffolk Construction Company</a:t>
            </a:r>
          </a:p>
          <a:p>
            <a:r>
              <a:rPr lang="en-US" b="1" dirty="0">
                <a:latin typeface="Arial" panose="020B0604020202020204" pitchFamily="34" charset="0"/>
                <a:cs typeface="Arial" panose="020B0604020202020204" pitchFamily="34" charset="0"/>
              </a:rPr>
              <a:t>GCG Construction</a:t>
            </a:r>
          </a:p>
          <a:p>
            <a:r>
              <a:rPr lang="en-US" b="1" dirty="0">
                <a:latin typeface="Arial" panose="020B0604020202020204" pitchFamily="34" charset="0"/>
                <a:cs typeface="Arial" panose="020B0604020202020204" pitchFamily="34" charset="0"/>
              </a:rPr>
              <a:t>CORE Construction</a:t>
            </a:r>
          </a:p>
          <a:p>
            <a:r>
              <a:rPr lang="en-US" b="1" dirty="0">
                <a:latin typeface="Arial" panose="020B0604020202020204" pitchFamily="34" charset="0"/>
                <a:cs typeface="Arial" panose="020B0604020202020204" pitchFamily="34" charset="0"/>
              </a:rPr>
              <a:t>Wright Construction</a:t>
            </a:r>
          </a:p>
        </p:txBody>
      </p:sp>
      <p:sp>
        <p:nvSpPr>
          <p:cNvPr id="6" name="Content Placeholder 2"/>
          <p:cNvSpPr txBox="1">
            <a:spLocks/>
          </p:cNvSpPr>
          <p:nvPr/>
        </p:nvSpPr>
        <p:spPr>
          <a:xfrm>
            <a:off x="6239266" y="1327638"/>
            <a:ext cx="539605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DEC Contracting Group</a:t>
            </a:r>
          </a:p>
          <a:p>
            <a:r>
              <a:rPr lang="en-US" b="1" dirty="0">
                <a:latin typeface="Arial" panose="020B0604020202020204" pitchFamily="34" charset="0"/>
                <a:cs typeface="Arial" panose="020B0604020202020204" pitchFamily="34" charset="0"/>
              </a:rPr>
              <a:t>OneSource Construction Company &amp; Builders</a:t>
            </a:r>
          </a:p>
          <a:p>
            <a:r>
              <a:rPr lang="en-US" b="1" dirty="0">
                <a:latin typeface="Arial" panose="020B0604020202020204" pitchFamily="34" charset="0"/>
                <a:cs typeface="Arial" panose="020B0604020202020204" pitchFamily="34" charset="0"/>
              </a:rPr>
              <a:t>RD Johnson</a:t>
            </a:r>
          </a:p>
          <a:p>
            <a:r>
              <a:rPr lang="en-US" b="1" dirty="0">
                <a:latin typeface="Arial" panose="020B0604020202020204" pitchFamily="34" charset="0"/>
                <a:cs typeface="Arial" panose="020B0604020202020204" pitchFamily="34" charset="0"/>
              </a:rPr>
              <a:t>DeAngelis Diamond </a:t>
            </a:r>
          </a:p>
          <a:p>
            <a:r>
              <a:rPr lang="en-US" b="1" dirty="0">
                <a:latin typeface="Arial" panose="020B0604020202020204" pitchFamily="34" charset="0"/>
                <a:cs typeface="Arial" panose="020B0604020202020204" pitchFamily="34" charset="0"/>
              </a:rPr>
              <a:t>Schneider Construction</a:t>
            </a:r>
          </a:p>
          <a:p>
            <a:r>
              <a:rPr lang="en-US" b="1" dirty="0">
                <a:latin typeface="Arial" panose="020B0604020202020204" pitchFamily="34" charset="0"/>
                <a:cs typeface="Arial" panose="020B0604020202020204" pitchFamily="34" charset="0"/>
              </a:rPr>
              <a:t>Target Builders Construction</a:t>
            </a:r>
          </a:p>
          <a:p>
            <a:r>
              <a:rPr lang="en-US" b="1" dirty="0">
                <a:latin typeface="Arial" panose="020B0604020202020204" pitchFamily="34" charset="0"/>
                <a:cs typeface="Arial" panose="020B0604020202020204" pitchFamily="34" charset="0"/>
              </a:rPr>
              <a:t>Tobler Construction</a:t>
            </a:r>
          </a:p>
          <a:p>
            <a:r>
              <a:rPr lang="en-US" b="1" dirty="0">
                <a:latin typeface="Arial" panose="020B0604020202020204" pitchFamily="34" charset="0"/>
                <a:cs typeface="Arial" panose="020B0604020202020204" pitchFamily="34" charset="0"/>
              </a:rPr>
              <a:t>Vantage Construction</a:t>
            </a:r>
          </a:p>
        </p:txBody>
      </p:sp>
      <p:sp>
        <p:nvSpPr>
          <p:cNvPr id="7" name="TextBox 6"/>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664" y="4837609"/>
            <a:ext cx="1535052" cy="1998982"/>
          </a:xfrm>
          <a:prstGeom prst="rect">
            <a:avLst/>
          </a:prstGeom>
        </p:spPr>
      </p:pic>
    </p:spTree>
    <p:extLst>
      <p:ext uri="{BB962C8B-B14F-4D97-AF65-F5344CB8AC3E}">
        <p14:creationId xmlns:p14="http://schemas.microsoft.com/office/powerpoint/2010/main" val="167626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25" y="411384"/>
            <a:ext cx="9040761" cy="1121093"/>
          </a:xfrm>
        </p:spPr>
        <p:txBody>
          <a:bodyPr>
            <a:noAutofit/>
          </a:bodyPr>
          <a:lstStyle/>
          <a:p>
            <a:r>
              <a:rPr lang="en-US" u="sng" dirty="0">
                <a:latin typeface="Britannic Bold" panose="020B0903060703020204" pitchFamily="34" charset="0"/>
              </a:rPr>
              <a:t>Current Construction Projects with Subcontracting Opportunities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0156580" y="0"/>
            <a:ext cx="1666876" cy="1656252"/>
          </a:xfrm>
          <a:prstGeom prst="rect">
            <a:avLst/>
          </a:prstGeom>
          <a:noFill/>
          <a:ln>
            <a:noFill/>
          </a:ln>
          <a:effectLst/>
        </p:spPr>
      </p:pic>
      <p:sp>
        <p:nvSpPr>
          <p:cNvPr id="5" name="Content Placeholder 2"/>
          <p:cNvSpPr>
            <a:spLocks noGrp="1"/>
          </p:cNvSpPr>
          <p:nvPr>
            <p:ph idx="1"/>
          </p:nvPr>
        </p:nvSpPr>
        <p:spPr>
          <a:xfrm>
            <a:off x="720392" y="1842571"/>
            <a:ext cx="8472628" cy="4316809"/>
          </a:xfrm>
        </p:spPr>
        <p:txBody>
          <a:bodyPr>
            <a:noAutofit/>
          </a:bodyPr>
          <a:lstStyle/>
          <a:p>
            <a:r>
              <a:rPr lang="en-US" sz="2400" b="1" dirty="0">
                <a:latin typeface="Arial" panose="020B0604020202020204" pitchFamily="34" charset="0"/>
                <a:cs typeface="Arial" panose="020B0604020202020204" pitchFamily="34" charset="0"/>
              </a:rPr>
              <a:t>K Elementary School (South Zone)</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Suffolk Construction </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Pending Contract Negotiations</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NN Middle School (South Zone)</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Suffolk Construction </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Pending Contract Negotiations</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North Fort Myers High School Re-roofing</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Target Builders Construction</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Pending Board Approval</a:t>
            </a:r>
          </a:p>
        </p:txBody>
      </p:sp>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794" y="3397533"/>
            <a:ext cx="2612768" cy="3460467"/>
          </a:xfrm>
          <a:prstGeom prst="rect">
            <a:avLst/>
          </a:prstGeom>
        </p:spPr>
      </p:pic>
    </p:spTree>
    <p:extLst>
      <p:ext uri="{BB962C8B-B14F-4D97-AF65-F5344CB8AC3E}">
        <p14:creationId xmlns:p14="http://schemas.microsoft.com/office/powerpoint/2010/main" val="87754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535159"/>
            <a:ext cx="9040761" cy="1121093"/>
          </a:xfrm>
        </p:spPr>
        <p:txBody>
          <a:bodyPr>
            <a:noAutofit/>
          </a:bodyPr>
          <a:lstStyle/>
          <a:p>
            <a:r>
              <a:rPr lang="en-US" u="sng" dirty="0">
                <a:latin typeface="Britannic Bold" panose="020B0903060703020204" pitchFamily="34" charset="0"/>
              </a:rPr>
              <a:t>Current Construction Projects with Subcontracting Opportunities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0208601" y="0"/>
            <a:ext cx="1666876" cy="1656252"/>
          </a:xfrm>
          <a:prstGeom prst="rect">
            <a:avLst/>
          </a:prstGeom>
          <a:noFill/>
          <a:ln>
            <a:noFill/>
          </a:ln>
          <a:effectLst/>
        </p:spPr>
      </p:pic>
      <p:sp>
        <p:nvSpPr>
          <p:cNvPr id="5" name="Content Placeholder 2"/>
          <p:cNvSpPr>
            <a:spLocks noGrp="1"/>
          </p:cNvSpPr>
          <p:nvPr>
            <p:ph idx="1"/>
          </p:nvPr>
        </p:nvSpPr>
        <p:spPr>
          <a:xfrm>
            <a:off x="720392" y="1656252"/>
            <a:ext cx="8472628" cy="4316809"/>
          </a:xfrm>
        </p:spPr>
        <p:txBody>
          <a:bodyPr>
            <a:noAutofit/>
          </a:bodyPr>
          <a:lstStyle/>
          <a:p>
            <a:pPr lvl="1">
              <a:buFont typeface="Wingdings" panose="05000000000000000000" pitchFamily="2" charset="2"/>
              <a:buChar char="Ø"/>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Cypress Lake High School Re-roofing</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TBD</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RFQ Under Evaluation</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Fort Myers High School HVAC Renovation</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TBD</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RFQ In Process</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Cape Elementary School HVAC Renovation</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TBD</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RFQ In Process</a:t>
            </a:r>
          </a:p>
          <a:p>
            <a:pPr marL="457200" lvl="1" indent="0">
              <a:buNone/>
            </a:pPr>
            <a:endParaRPr lang="en-US" sz="2100" b="1" dirty="0">
              <a:latin typeface="Arial" panose="020B0604020202020204" pitchFamily="34" charset="0"/>
              <a:cs typeface="Arial" panose="020B0604020202020204" pitchFamily="34" charset="0"/>
            </a:endParaRPr>
          </a:p>
        </p:txBody>
      </p:sp>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794" y="3397533"/>
            <a:ext cx="2612768" cy="3460467"/>
          </a:xfrm>
          <a:prstGeom prst="rect">
            <a:avLst/>
          </a:prstGeom>
        </p:spPr>
      </p:pic>
    </p:spTree>
    <p:extLst>
      <p:ext uri="{BB962C8B-B14F-4D97-AF65-F5344CB8AC3E}">
        <p14:creationId xmlns:p14="http://schemas.microsoft.com/office/powerpoint/2010/main" val="59320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66876" cy="1505684"/>
          </a:xfrm>
          <a:prstGeom prst="rect">
            <a:avLst/>
          </a:prstGeom>
          <a:noFill/>
          <a:ln>
            <a:noFill/>
          </a:ln>
          <a:effectLst/>
        </p:spPr>
      </p:pic>
      <p:sp>
        <p:nvSpPr>
          <p:cNvPr id="5" name="Title 1"/>
          <p:cNvSpPr>
            <a:spLocks noGrp="1"/>
          </p:cNvSpPr>
          <p:nvPr>
            <p:ph type="title"/>
          </p:nvPr>
        </p:nvSpPr>
        <p:spPr>
          <a:xfrm>
            <a:off x="1981200" y="0"/>
            <a:ext cx="8229600" cy="1275401"/>
          </a:xfrm>
        </p:spPr>
        <p:txBody>
          <a:bodyPr>
            <a:noAutofit/>
          </a:bodyPr>
          <a:lstStyle/>
          <a:p>
            <a:pPr algn="ctr"/>
            <a:r>
              <a:rPr lang="en-US" sz="5600" u="sng" dirty="0">
                <a:latin typeface="Britannic Bold" panose="020B0903060703020204" pitchFamily="34" charset="0"/>
              </a:rPr>
              <a:t>Match Maker</a:t>
            </a:r>
          </a:p>
        </p:txBody>
      </p:sp>
      <p:sp>
        <p:nvSpPr>
          <p:cNvPr id="6" name="Content Placeholder 2"/>
          <p:cNvSpPr>
            <a:spLocks noGrp="1"/>
          </p:cNvSpPr>
          <p:nvPr>
            <p:ph idx="1"/>
          </p:nvPr>
        </p:nvSpPr>
        <p:spPr>
          <a:xfrm>
            <a:off x="2171273" y="1275401"/>
            <a:ext cx="7708778" cy="5161816"/>
          </a:xfrm>
        </p:spPr>
        <p:txBody>
          <a:bodyPr>
            <a:noAutofit/>
          </a:bodyPr>
          <a:lstStyle/>
          <a:p>
            <a:r>
              <a:rPr lang="en-US" b="1" dirty="0">
                <a:latin typeface="Arial" panose="020B0604020202020204" pitchFamily="34" charset="0"/>
                <a:cs typeface="Arial" panose="020B0604020202020204" pitchFamily="34" charset="0"/>
              </a:rPr>
              <a:t>Procurement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Purchasing Agents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Register to receive bid notifications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How to respond to ITB/ITN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District Department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District Departmental Staff</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Learn about upcoming department needs</a:t>
            </a:r>
          </a:p>
          <a:p>
            <a:pPr marL="457200" lvl="1"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Construction Management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Awarded District Project CM vendors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Learn about their bidding and qualification process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11739716" y="2364462"/>
            <a:ext cx="452283" cy="4493538"/>
          </a:xfrm>
          <a:prstGeom prst="rect">
            <a:avLst/>
          </a:prstGeom>
          <a:solidFill>
            <a:srgbClr val="7030A0"/>
          </a:solidFill>
        </p:spPr>
        <p:txBody>
          <a:bodyPr wrap="square" rtlCol="0">
            <a:spAutoFit/>
          </a:bodyPr>
          <a:lstStyle/>
          <a:p>
            <a:pPr algn="ctr"/>
            <a:r>
              <a:rPr lang="en-US" sz="2600" b="1" dirty="0">
                <a:latin typeface="Arial" panose="020B0604020202020204" pitchFamily="34" charset="0"/>
                <a:cs typeface="Arial" panose="020B0604020202020204" pitchFamily="34" charset="0"/>
              </a:rPr>
              <a:t>MATCH </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MAKER</a:t>
            </a:r>
          </a:p>
        </p:txBody>
      </p:sp>
    </p:spTree>
    <p:extLst>
      <p:ext uri="{BB962C8B-B14F-4D97-AF65-F5344CB8AC3E}">
        <p14:creationId xmlns:p14="http://schemas.microsoft.com/office/powerpoint/2010/main" val="33222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65D099-2931-4D41-BDAA-07831F51A9B2}"/>
              </a:ext>
            </a:extLst>
          </p:cNvPr>
          <p:cNvSpPr txBox="1">
            <a:spLocks/>
          </p:cNvSpPr>
          <p:nvPr/>
        </p:nvSpPr>
        <p:spPr>
          <a:xfrm>
            <a:off x="403714" y="175846"/>
            <a:ext cx="5419725" cy="87349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43673"/>
              </a:buClr>
              <a:buSzPts val="6000"/>
              <a:buFont typeface="Open Sans SemiBold"/>
              <a:buNone/>
              <a:defRPr sz="6000" b="0" i="0" u="none" strike="noStrike" cap="none">
                <a:solidFill>
                  <a:srgbClr val="04367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5000" u="sng" dirty="0">
                <a:latin typeface="Britannic Bold" panose="020B0903060703020204" pitchFamily="34" charset="0"/>
              </a:rPr>
              <a:t>Schedule/Agenda</a:t>
            </a:r>
          </a:p>
        </p:txBody>
      </p:sp>
      <p:sp>
        <p:nvSpPr>
          <p:cNvPr id="7" name="Content Placeholder 2">
            <a:extLst>
              <a:ext uri="{FF2B5EF4-FFF2-40B4-BE49-F238E27FC236}">
                <a16:creationId xmlns:a16="http://schemas.microsoft.com/office/drawing/2014/main" id="{2D96C25C-8469-4F3C-BE28-2EB0A5A2DF27}"/>
              </a:ext>
            </a:extLst>
          </p:cNvPr>
          <p:cNvSpPr txBox="1">
            <a:spLocks/>
          </p:cNvSpPr>
          <p:nvPr/>
        </p:nvSpPr>
        <p:spPr>
          <a:xfrm>
            <a:off x="403714" y="1205768"/>
            <a:ext cx="11104685" cy="381489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7595C"/>
              </a:buClr>
              <a:buSzPts val="2400"/>
              <a:buFont typeface="Arial"/>
              <a:buNone/>
              <a:defRPr sz="2400" b="0" i="0" u="none" strike="noStrike" cap="none">
                <a:solidFill>
                  <a:srgbClr val="57595C"/>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C8C8C"/>
              </a:buClr>
              <a:buSzPts val="2000"/>
              <a:buFont typeface="Arial"/>
              <a:buNone/>
              <a:defRPr sz="2000" b="0" i="0" u="none" strike="noStrike" cap="none">
                <a:solidFill>
                  <a:srgbClr val="8C8C8C"/>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8C8C8C"/>
              </a:buClr>
              <a:buSzPts val="1800"/>
              <a:buFont typeface="Arial"/>
              <a:buNone/>
              <a:defRPr sz="1800" b="0" i="0" u="none" strike="noStrike" cap="none">
                <a:solidFill>
                  <a:srgbClr val="8C8C8C"/>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9pPr>
          </a:lstStyle>
          <a:p>
            <a:pPr marL="914400" indent="-685800" algn="l">
              <a:buFont typeface="Arial" panose="020B0604020202020204" pitchFamily="34" charset="0"/>
              <a:buChar char="•"/>
            </a:pPr>
            <a:r>
              <a:rPr lang="en-US" sz="5200" dirty="0">
                <a:solidFill>
                  <a:schemeClr val="accent1">
                    <a:lumMod val="75000"/>
                  </a:schemeClr>
                </a:solidFill>
                <a:latin typeface="Aharoni" panose="02010803020104030203" pitchFamily="2" charset="-79"/>
                <a:cs typeface="Aharoni" panose="02010803020104030203" pitchFamily="2" charset="-79"/>
              </a:rPr>
              <a:t>District Information</a:t>
            </a:r>
          </a:p>
          <a:p>
            <a:pPr marL="914400" indent="-685800" algn="l">
              <a:buFont typeface="Arial" panose="020B0604020202020204" pitchFamily="34" charset="0"/>
              <a:buChar char="•"/>
            </a:pPr>
            <a:r>
              <a:rPr lang="en-US" sz="5200" dirty="0">
                <a:solidFill>
                  <a:srgbClr val="00B050"/>
                </a:solidFill>
                <a:latin typeface="Aharoni" panose="02010803020104030203" pitchFamily="2" charset="-79"/>
                <a:cs typeface="Aharoni" panose="02010803020104030203" pitchFamily="2" charset="-79"/>
              </a:rPr>
              <a:t>Non-Construction Solicitations</a:t>
            </a:r>
          </a:p>
          <a:p>
            <a:pPr marL="914400" indent="-685800" algn="l">
              <a:buFont typeface="Arial" panose="020B0604020202020204" pitchFamily="34" charset="0"/>
              <a:buChar char="•"/>
            </a:pPr>
            <a:r>
              <a:rPr lang="en-US" sz="5200" dirty="0">
                <a:solidFill>
                  <a:srgbClr val="FF6F0D"/>
                </a:solidFill>
                <a:latin typeface="Aharoni" panose="02010803020104030203" pitchFamily="2" charset="-79"/>
                <a:cs typeface="Aharoni" panose="02010803020104030203" pitchFamily="2" charset="-79"/>
              </a:rPr>
              <a:t>Construction Solicitations</a:t>
            </a:r>
          </a:p>
          <a:p>
            <a:pPr marL="914400" indent="-685800" algn="l">
              <a:buFont typeface="Arial" panose="020B0604020202020204" pitchFamily="34" charset="0"/>
              <a:buChar char="•"/>
            </a:pPr>
            <a:r>
              <a:rPr lang="en-US" sz="5200" dirty="0">
                <a:solidFill>
                  <a:srgbClr val="7030A0"/>
                </a:solidFill>
                <a:latin typeface="Aharoni" panose="02010803020104030203" pitchFamily="2" charset="-79"/>
                <a:cs typeface="Aharoni" panose="02010803020104030203" pitchFamily="2" charset="-79"/>
              </a:rPr>
              <a:t>Match Maker</a:t>
            </a:r>
            <a:endParaRPr lang="en-US" sz="5200" dirty="0">
              <a:solidFill>
                <a:srgbClr val="7030A0"/>
              </a:solidFill>
            </a:endParaRPr>
          </a:p>
          <a:p>
            <a:pPr marL="5715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06443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AEA2A-4E1B-4D54-8DC1-E3175186A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46" y="0"/>
            <a:ext cx="2795954" cy="5583115"/>
          </a:xfrm>
          <a:prstGeom prst="rect">
            <a:avLst/>
          </a:prstGeom>
        </p:spPr>
      </p:pic>
      <p:sp>
        <p:nvSpPr>
          <p:cNvPr id="5" name="Title 1">
            <a:extLst>
              <a:ext uri="{FF2B5EF4-FFF2-40B4-BE49-F238E27FC236}">
                <a16:creationId xmlns:a16="http://schemas.microsoft.com/office/drawing/2014/main" id="{20C70F59-B3F8-432D-B2F2-29537ECCF5E5}"/>
              </a:ext>
            </a:extLst>
          </p:cNvPr>
          <p:cNvSpPr>
            <a:spLocks noGrp="1"/>
          </p:cNvSpPr>
          <p:nvPr>
            <p:ph type="title"/>
          </p:nvPr>
        </p:nvSpPr>
        <p:spPr>
          <a:xfrm>
            <a:off x="-133870" y="-42856"/>
            <a:ext cx="8067368" cy="1081516"/>
          </a:xfrm>
        </p:spPr>
        <p:txBody>
          <a:bodyPr>
            <a:normAutofit/>
          </a:bodyPr>
          <a:lstStyle/>
          <a:p>
            <a:r>
              <a:rPr lang="en-US" sz="6000" u="sng" dirty="0">
                <a:latin typeface="Britannic Bold" panose="020B0903060703020204" pitchFamily="34" charset="0"/>
              </a:rPr>
              <a:t>Procurement Services</a:t>
            </a:r>
          </a:p>
        </p:txBody>
      </p:sp>
      <p:sp>
        <p:nvSpPr>
          <p:cNvPr id="6" name="Content Placeholder 2">
            <a:extLst>
              <a:ext uri="{FF2B5EF4-FFF2-40B4-BE49-F238E27FC236}">
                <a16:creationId xmlns:a16="http://schemas.microsoft.com/office/drawing/2014/main" id="{BDEC97C9-D056-46E2-9A9C-749650EFEBBE}"/>
              </a:ext>
            </a:extLst>
          </p:cNvPr>
          <p:cNvSpPr txBox="1">
            <a:spLocks/>
          </p:cNvSpPr>
          <p:nvPr/>
        </p:nvSpPr>
        <p:spPr>
          <a:xfrm>
            <a:off x="244517" y="861446"/>
            <a:ext cx="9151529" cy="38602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7595C"/>
              </a:buClr>
              <a:buSzPts val="2400"/>
              <a:buFont typeface="Arial"/>
              <a:buNone/>
              <a:defRPr sz="2400" b="0" i="0" u="none" strike="noStrike" cap="none">
                <a:solidFill>
                  <a:srgbClr val="57595C"/>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C8C8C"/>
              </a:buClr>
              <a:buSzPts val="2000"/>
              <a:buFont typeface="Arial"/>
              <a:buNone/>
              <a:defRPr sz="2000" b="0" i="0" u="none" strike="noStrike" cap="none">
                <a:solidFill>
                  <a:srgbClr val="8C8C8C"/>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8C8C8C"/>
              </a:buClr>
              <a:buSzPts val="1800"/>
              <a:buFont typeface="Arial"/>
              <a:buNone/>
              <a:defRPr sz="1800" b="0" i="0" u="none" strike="noStrike" cap="none">
                <a:solidFill>
                  <a:srgbClr val="8C8C8C"/>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8C8C8C"/>
              </a:buClr>
              <a:buSzPts val="1600"/>
              <a:buFont typeface="Arial"/>
              <a:buNone/>
              <a:defRPr sz="1600" b="0" i="0" u="none" strike="noStrike" cap="none">
                <a:solidFill>
                  <a:srgbClr val="8C8C8C"/>
                </a:solidFill>
                <a:latin typeface="Open Sans"/>
                <a:ea typeface="Open Sans"/>
                <a:cs typeface="Open Sans"/>
                <a:sym typeface="Open Sans"/>
              </a:defRPr>
            </a:lvl9pPr>
          </a:lstStyle>
          <a:p>
            <a:pPr marL="0" indent="0"/>
            <a:r>
              <a:rPr lang="en-US" sz="3000" b="1" u="sng" dirty="0">
                <a:latin typeface="Berlin Sans FB Demi" panose="020E0802020502020306" pitchFamily="34" charset="0"/>
              </a:rPr>
              <a:t>Our Mission</a:t>
            </a:r>
          </a:p>
          <a:p>
            <a:pPr marL="0" indent="0" algn="l"/>
            <a:r>
              <a:rPr lang="en-US" sz="2000" b="1" dirty="0">
                <a:latin typeface="Arial" panose="020B0604020202020204" pitchFamily="34" charset="0"/>
                <a:cs typeface="Arial" panose="020B0604020202020204" pitchFamily="34" charset="0"/>
              </a:rPr>
              <a:t>Purchase the highest quality goods and services at the best value while protecting the integrity of district funds and adhering to policies and procedures. We will maintain fair and equitable relationships with all business partners, provide quality customer service, and contribute to the district's mission: to ensure that each student achieves his/her highest personal potential.</a:t>
            </a:r>
          </a:p>
          <a:p>
            <a:pPr marL="0" indent="0"/>
            <a:r>
              <a:rPr lang="en-US" sz="3000" b="1" u="sng" dirty="0">
                <a:latin typeface="Berlin Sans FB Demi" panose="020E0802020502020306" pitchFamily="34" charset="0"/>
              </a:rPr>
              <a:t>Procurement Services is within the Business Services Division</a:t>
            </a:r>
          </a:p>
          <a:p>
            <a:pPr marL="0" indent="0"/>
            <a:endParaRPr lang="en-US" sz="3000" b="1" u="sng" dirty="0">
              <a:latin typeface="Berlin Sans FB Demi" panose="020E0802020502020306" pitchFamily="34" charset="0"/>
            </a:endParaRPr>
          </a:p>
        </p:txBody>
      </p:sp>
      <p:sp>
        <p:nvSpPr>
          <p:cNvPr id="7" name="TextBox 6">
            <a:extLst>
              <a:ext uri="{FF2B5EF4-FFF2-40B4-BE49-F238E27FC236}">
                <a16:creationId xmlns:a16="http://schemas.microsoft.com/office/drawing/2014/main" id="{B3D5737B-239D-42EC-9B2B-DFE407A2AF22}"/>
              </a:ext>
            </a:extLst>
          </p:cNvPr>
          <p:cNvSpPr txBox="1"/>
          <p:nvPr/>
        </p:nvSpPr>
        <p:spPr>
          <a:xfrm>
            <a:off x="3759350" y="4721667"/>
            <a:ext cx="6624170" cy="923330"/>
          </a:xfrm>
          <a:prstGeom prst="rect">
            <a:avLst/>
          </a:prstGeom>
          <a:noFill/>
        </p:spPr>
        <p:txBody>
          <a:bodyPr wrap="square" rtlCol="0">
            <a:spAutoFit/>
          </a:bodyPr>
          <a:lstStyle/>
          <a:p>
            <a:r>
              <a:rPr lang="en-US" sz="2000" dirty="0">
                <a:hlinkClick r:id="rId3"/>
              </a:rPr>
              <a:t>https://www.leeschools.net/our_district/departments/business_services</a:t>
            </a:r>
            <a:endParaRPr lang="en-US" sz="2000" b="1" dirty="0"/>
          </a:p>
          <a:p>
            <a:endParaRPr lang="en-US" dirty="0"/>
          </a:p>
        </p:txBody>
      </p:sp>
      <p:sp>
        <p:nvSpPr>
          <p:cNvPr id="9" name="TextBox 8">
            <a:extLst>
              <a:ext uri="{FF2B5EF4-FFF2-40B4-BE49-F238E27FC236}">
                <a16:creationId xmlns:a16="http://schemas.microsoft.com/office/drawing/2014/main" id="{FC18D50B-E3C5-4BA6-BD29-CFF69013FDFE}"/>
              </a:ext>
            </a:extLst>
          </p:cNvPr>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250841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4791"/>
            <a:ext cx="5974820" cy="3293209"/>
          </a:xfrm>
          <a:prstGeom prst="rect">
            <a:avLst/>
          </a:prstGeom>
        </p:spPr>
      </p:pic>
      <p:sp>
        <p:nvSpPr>
          <p:cNvPr id="2" name="Title 1"/>
          <p:cNvSpPr>
            <a:spLocks noGrp="1"/>
          </p:cNvSpPr>
          <p:nvPr>
            <p:ph type="title"/>
          </p:nvPr>
        </p:nvSpPr>
        <p:spPr>
          <a:xfrm>
            <a:off x="685032" y="519846"/>
            <a:ext cx="9409471" cy="985838"/>
          </a:xfrm>
        </p:spPr>
        <p:txBody>
          <a:bodyPr>
            <a:normAutofit/>
          </a:bodyPr>
          <a:lstStyle/>
          <a:p>
            <a:pPr algn="ctr"/>
            <a:r>
              <a:rPr lang="en-US" sz="6000" u="sng" dirty="0">
                <a:latin typeface="Britannic Bold" panose="020B0903060703020204" pitchFamily="34" charset="0"/>
              </a:rPr>
              <a:t>Procurement Services Staff</a:t>
            </a:r>
          </a:p>
        </p:txBody>
      </p:sp>
      <p:sp>
        <p:nvSpPr>
          <p:cNvPr id="3" name="Content Placeholder 2"/>
          <p:cNvSpPr>
            <a:spLocks noGrp="1"/>
          </p:cNvSpPr>
          <p:nvPr>
            <p:ph idx="1"/>
          </p:nvPr>
        </p:nvSpPr>
        <p:spPr>
          <a:xfrm>
            <a:off x="4113438" y="1202253"/>
            <a:ext cx="7090239" cy="5168385"/>
          </a:xfrm>
        </p:spPr>
        <p:txBody>
          <a:bodyPr>
            <a:noAutofit/>
          </a:bodyPr>
          <a:lstStyle/>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Fredrick B. Ross – Director of Procurement Services</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Tracey Adams – Procurement Coordinator</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Rich Cowie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Jim Carrasco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Loire Nein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Doug Gupton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Edith Stiller–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Joni Al-Shabibi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Amy Naranjo – Procurement Analyst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Lori Spiczka – Procurement Analyst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Zoraida Cardenas – Procurement Specialist</a:t>
            </a:r>
          </a:p>
          <a:p>
            <a:pPr marL="0" indent="0" algn="r">
              <a:spcAft>
                <a:spcPts val="600"/>
              </a:spcAft>
              <a:buNone/>
              <a:tabLst>
                <a:tab pos="8229600" algn="r"/>
              </a:tabLst>
            </a:pPr>
            <a:endParaRPr lang="en-US" sz="2100" b="1" dirty="0">
              <a:latin typeface="Mongolian Baiti" panose="03000500000000000000" pitchFamily="66" charset="0"/>
              <a:cs typeface="Mongolian Baiti" panose="03000500000000000000" pitchFamily="66" charset="0"/>
            </a:endParaRP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93559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087"/>
            <a:ext cx="10515600" cy="1103168"/>
          </a:xfrm>
        </p:spPr>
        <p:txBody>
          <a:bodyPr>
            <a:normAutofit/>
          </a:bodyPr>
          <a:lstStyle/>
          <a:p>
            <a:pPr algn="ctr"/>
            <a:r>
              <a:rPr lang="en-US" sz="6000" u="sng" dirty="0">
                <a:latin typeface="Britannic Bold" panose="020B0903060703020204" pitchFamily="34" charset="0"/>
              </a:rPr>
              <a:t>District Departments Served</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5262562" y="5313250"/>
            <a:ext cx="1666876" cy="1505684"/>
          </a:xfrm>
          <a:prstGeom prst="rect">
            <a:avLst/>
          </a:prstGeom>
          <a:noFill/>
          <a:ln>
            <a:noFill/>
          </a:ln>
          <a:effectLst/>
        </p:spPr>
      </p:pic>
      <p:sp>
        <p:nvSpPr>
          <p:cNvPr id="6" name="TextBox 5"/>
          <p:cNvSpPr txBox="1"/>
          <p:nvPr/>
        </p:nvSpPr>
        <p:spPr>
          <a:xfrm>
            <a:off x="874059" y="2605876"/>
            <a:ext cx="5414682" cy="3847207"/>
          </a:xfrm>
          <a:prstGeom prst="rect">
            <a:avLst/>
          </a:prstGeom>
          <a:noFill/>
        </p:spPr>
        <p:txBody>
          <a:bodyPr wrap="square" rtlCol="0">
            <a:spAutoFit/>
          </a:bodyPr>
          <a:lstStyle/>
          <a:p>
            <a:pPr algn="ctr"/>
            <a:r>
              <a:rPr lang="en-US" sz="2800" b="1" u="sng" dirty="0">
                <a:latin typeface="Mongolian Baiti" panose="03000500000000000000" pitchFamily="66" charset="0"/>
                <a:cs typeface="Mongolian Baiti" panose="03000500000000000000" pitchFamily="66" charset="0"/>
              </a:rPr>
              <a:t>Schools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(96) Total Schools</a:t>
            </a:r>
          </a:p>
          <a:p>
            <a:pPr marL="800100" lvl="1" indent="-342900">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a:t>
            </a:r>
            <a:r>
              <a:rPr lang="en-US" sz="2400" b="1" dirty="0">
                <a:latin typeface="Mongolian Baiti" panose="03000500000000000000" pitchFamily="66" charset="0"/>
                <a:cs typeface="Mongolian Baiti" panose="03000500000000000000" pitchFamily="66" charset="0"/>
              </a:rPr>
              <a:t>45) Elementary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(16) Middle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(14) High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(17) Special Education Centers &amp; Vocational / Technical Colleges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(4) K-8</a:t>
            </a:r>
            <a:r>
              <a:rPr lang="en-US" sz="2400" b="1" baseline="30000" dirty="0">
                <a:latin typeface="Mongolian Baiti" panose="03000500000000000000" pitchFamily="66" charset="0"/>
                <a:cs typeface="Mongolian Baiti" panose="03000500000000000000" pitchFamily="66" charset="0"/>
              </a:rPr>
              <a:t>th</a:t>
            </a:r>
            <a:r>
              <a:rPr lang="en-US" sz="2400" b="1" dirty="0">
                <a:latin typeface="Mongolian Baiti" panose="03000500000000000000" pitchFamily="66" charset="0"/>
                <a:cs typeface="Mongolian Baiti" panose="03000500000000000000" pitchFamily="66" charset="0"/>
              </a:rPr>
              <a:t> Schools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93,167 Students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5,500 Teachers</a:t>
            </a:r>
          </a:p>
        </p:txBody>
      </p:sp>
      <p:sp>
        <p:nvSpPr>
          <p:cNvPr id="7" name="TextBox 6"/>
          <p:cNvSpPr txBox="1"/>
          <p:nvPr/>
        </p:nvSpPr>
        <p:spPr>
          <a:xfrm>
            <a:off x="7162800" y="2605877"/>
            <a:ext cx="4155142" cy="4216539"/>
          </a:xfrm>
          <a:prstGeom prst="rect">
            <a:avLst/>
          </a:prstGeom>
          <a:noFill/>
        </p:spPr>
        <p:txBody>
          <a:bodyPr wrap="square" rtlCol="0">
            <a:spAutoFit/>
          </a:bodyPr>
          <a:lstStyle/>
          <a:p>
            <a:pPr algn="ctr"/>
            <a:r>
              <a:rPr lang="en-US" sz="2800" b="1" u="sng" dirty="0">
                <a:latin typeface="Mongolian Baiti" panose="03000500000000000000" pitchFamily="66" charset="0"/>
                <a:cs typeface="Mongolian Baiti" panose="03000500000000000000" pitchFamily="66" charset="0"/>
              </a:rPr>
              <a:t>Departments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Information Systems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Food &amp; Nutrition Services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Transportation</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Travel over 12.6 million miles each school year</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Over 728 school buses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Maintenance</a:t>
            </a:r>
          </a:p>
          <a:p>
            <a:pPr marL="742950" lvl="1" indent="-28575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13.4 million square feet</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Construction</a:t>
            </a:r>
          </a:p>
          <a:p>
            <a:pPr marL="742950" lvl="1"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4 New Schools in Process</a:t>
            </a:r>
          </a:p>
        </p:txBody>
      </p:sp>
      <p:sp>
        <p:nvSpPr>
          <p:cNvPr id="8" name="TextBox 7"/>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
        <p:nvSpPr>
          <p:cNvPr id="9" name="TextBox 8"/>
          <p:cNvSpPr txBox="1"/>
          <p:nvPr/>
        </p:nvSpPr>
        <p:spPr>
          <a:xfrm>
            <a:off x="2637503" y="1425492"/>
            <a:ext cx="6916994" cy="492443"/>
          </a:xfrm>
          <a:prstGeom prst="rect">
            <a:avLst/>
          </a:prstGeom>
          <a:noFill/>
        </p:spPr>
        <p:txBody>
          <a:bodyPr wrap="square" rtlCol="0">
            <a:spAutoFit/>
          </a:bodyPr>
          <a:lstStyle/>
          <a:p>
            <a:pPr algn="ctr"/>
            <a:r>
              <a:rPr lang="en-US" sz="2600" b="1" u="sng" dirty="0">
                <a:latin typeface="Mongolian Baiti" panose="03000500000000000000" pitchFamily="66" charset="0"/>
                <a:cs typeface="Mongolian Baiti" panose="03000500000000000000" pitchFamily="66" charset="0"/>
              </a:rPr>
              <a:t>Procurement Services</a:t>
            </a:r>
          </a:p>
        </p:txBody>
      </p:sp>
      <p:cxnSp>
        <p:nvCxnSpPr>
          <p:cNvPr id="11" name="Straight Connector 10"/>
          <p:cNvCxnSpPr/>
          <p:nvPr/>
        </p:nvCxnSpPr>
        <p:spPr>
          <a:xfrm>
            <a:off x="6096000" y="1835107"/>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2240024"/>
            <a:ext cx="56953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276735" y="2240024"/>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2240024"/>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5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A21A5C14-6945-47F5-B064-9070EBF59FB9}"/>
              </a:ext>
            </a:extLst>
          </p:cNvPr>
          <p:cNvPicPr>
            <a:picLocks noChangeAspect="1"/>
          </p:cNvPicPr>
          <p:nvPr/>
        </p:nvPicPr>
        <p:blipFill rotWithShape="1">
          <a:blip r:embed="rId2"/>
          <a:srcRect t="6305" r="1" b="12926"/>
          <a:stretch/>
        </p:blipFill>
        <p:spPr>
          <a:xfrm>
            <a:off x="643467" y="378068"/>
            <a:ext cx="10905066" cy="6128240"/>
          </a:xfrm>
          <a:prstGeom prst="rect">
            <a:avLst/>
          </a:prstGeom>
        </p:spPr>
      </p:pic>
    </p:spTree>
    <p:extLst>
      <p:ext uri="{BB962C8B-B14F-4D97-AF65-F5344CB8AC3E}">
        <p14:creationId xmlns:p14="http://schemas.microsoft.com/office/powerpoint/2010/main" val="16818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68477-297C-40D1-B8AF-5A24C94EB2FE}"/>
              </a:ext>
            </a:extLst>
          </p:cNvPr>
          <p:cNvPicPr>
            <a:picLocks noChangeAspect="1"/>
          </p:cNvPicPr>
          <p:nvPr/>
        </p:nvPicPr>
        <p:blipFill rotWithShape="1">
          <a:blip r:embed="rId2"/>
          <a:srcRect l="6776" r="4779" b="-1"/>
          <a:stretch/>
        </p:blipFill>
        <p:spPr>
          <a:xfrm>
            <a:off x="20" y="10"/>
            <a:ext cx="12191980" cy="6857990"/>
          </a:xfrm>
          <a:prstGeom prst="rect">
            <a:avLst/>
          </a:prstGeom>
        </p:spPr>
      </p:pic>
    </p:spTree>
    <p:extLst>
      <p:ext uri="{BB962C8B-B14F-4D97-AF65-F5344CB8AC3E}">
        <p14:creationId xmlns:p14="http://schemas.microsoft.com/office/powerpoint/2010/main" val="13849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10296525" cy="962025"/>
          </a:xfrm>
        </p:spPr>
        <p:txBody>
          <a:bodyPr>
            <a:noAutofit/>
          </a:bodyPr>
          <a:lstStyle/>
          <a:p>
            <a:r>
              <a:rPr lang="en-US" sz="5500" u="sng" dirty="0">
                <a:latin typeface="Britannic Bold" panose="020B0903060703020204" pitchFamily="34" charset="0"/>
              </a:rPr>
              <a:t>Vendor Registration</a:t>
            </a:r>
          </a:p>
        </p:txBody>
      </p:sp>
      <p:sp>
        <p:nvSpPr>
          <p:cNvPr id="3" name="Content Placeholder 2"/>
          <p:cNvSpPr>
            <a:spLocks noGrp="1"/>
          </p:cNvSpPr>
          <p:nvPr>
            <p:ph idx="1"/>
          </p:nvPr>
        </p:nvSpPr>
        <p:spPr>
          <a:xfrm>
            <a:off x="219075" y="962025"/>
            <a:ext cx="11387906" cy="5810250"/>
          </a:xfrm>
        </p:spPr>
        <p:txBody>
          <a:bodyPr>
            <a:noAutofit/>
          </a:bodyPr>
          <a:lstStyle/>
          <a:p>
            <a:pPr algn="just"/>
            <a:r>
              <a:rPr lang="en-US" sz="2200" dirty="0">
                <a:latin typeface="Arial" panose="020B0604020202020204" pitchFamily="34" charset="0"/>
                <a:cs typeface="Arial" panose="020B0604020202020204" pitchFamily="34" charset="0"/>
              </a:rPr>
              <a:t>New vendors must complete a New Vendor Registration Form and return it to the Procurement Services Department.</a:t>
            </a:r>
          </a:p>
          <a:p>
            <a:pPr algn="just"/>
            <a:r>
              <a:rPr lang="en-US" sz="2200" dirty="0">
                <a:latin typeface="Arial" panose="020B0604020202020204" pitchFamily="34" charset="0"/>
                <a:cs typeface="Arial" panose="020B0604020202020204" pitchFamily="34" charset="0"/>
              </a:rPr>
              <a:t>Current vendors should verify annually that all registration information is up to date.</a:t>
            </a:r>
          </a:p>
          <a:p>
            <a:pPr algn="just"/>
            <a:r>
              <a:rPr lang="en-US" sz="2200" dirty="0">
                <a:latin typeface="Arial" panose="020B0604020202020204" pitchFamily="34" charset="0"/>
                <a:cs typeface="Arial" panose="020B0604020202020204" pitchFamily="34" charset="0"/>
              </a:rPr>
              <a:t>Vendors should regularly monitor the Procurement website for new solicitations of interest to their organization.</a:t>
            </a:r>
          </a:p>
          <a:p>
            <a:pPr algn="just"/>
            <a:r>
              <a:rPr lang="en-US" sz="2200" dirty="0">
                <a:latin typeface="Arial" panose="020B0604020202020204" pitchFamily="34" charset="0"/>
                <a:cs typeface="Arial" panose="020B0604020202020204" pitchFamily="34" charset="0"/>
              </a:rPr>
              <a:t>The District attempts to contact registered vendors as solicitations are released, however no guarantee is made or implied that the District will notify vendors of upcoming or current solicitations.</a:t>
            </a:r>
          </a:p>
          <a:p>
            <a:pPr algn="just"/>
            <a:r>
              <a:rPr lang="en-US" sz="2200" dirty="0">
                <a:latin typeface="Arial" panose="020B0604020202020204" pitchFamily="34" charset="0"/>
                <a:cs typeface="Arial" panose="020B0604020202020204" pitchFamily="34" charset="0"/>
              </a:rPr>
              <a:t>Previously awarded bids are located at:</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2"/>
              </a:rPr>
              <a:t>www.leeschools.net/awarded-bids</a:t>
            </a:r>
            <a:r>
              <a:rPr lang="en-US" sz="2200" dirty="0">
                <a:latin typeface="Arial" panose="020B0604020202020204" pitchFamily="34" charset="0"/>
                <a:cs typeface="Arial" panose="020B0604020202020204" pitchFamily="34" charset="0"/>
              </a:rPr>
              <a:t>, and</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3"/>
              </a:rPr>
              <a:t>www.leeschools.net/awarded-construction-solicitations</a:t>
            </a: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Construction related solicitations that are governed by Florida Statues Chapter 287 are also issued by the Procurement Services Department. Information on these items is located at:</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4"/>
              </a:rPr>
              <a:t>www.leeschools.net/construction-solicitations</a:t>
            </a:r>
            <a:endParaRPr lang="en-US" sz="2200" dirty="0">
              <a:latin typeface="Arial" panose="020B0604020202020204" pitchFamily="34" charset="0"/>
              <a:cs typeface="Arial" panose="020B0604020202020204" pitchFamily="34" charset="0"/>
            </a:endParaRPr>
          </a:p>
          <a:p>
            <a:pPr marL="0" indent="0">
              <a:buNone/>
            </a:pPr>
            <a:endParaRPr lang="en-US" dirty="0"/>
          </a:p>
        </p:txBody>
      </p:sp>
      <p:pic>
        <p:nvPicPr>
          <p:cNvPr id="7" name="Picture 6" descr="kids holding district seal"/>
          <p:cNvPicPr/>
          <p:nvPr/>
        </p:nvPicPr>
        <p:blipFill>
          <a:blip r:embed="rId5">
            <a:extLst>
              <a:ext uri="{28A0092B-C50C-407E-A947-70E740481C1C}">
                <a14:useLocalDpi xmlns:a14="http://schemas.microsoft.com/office/drawing/2010/main" val="0"/>
              </a:ext>
            </a:extLst>
          </a:blip>
          <a:srcRect/>
          <a:stretch>
            <a:fillRect/>
          </a:stretch>
        </p:blipFill>
        <p:spPr bwMode="auto">
          <a:xfrm>
            <a:off x="10687050" y="0"/>
            <a:ext cx="1504950" cy="1314450"/>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2911778217"/>
      </p:ext>
    </p:extLst>
  </p:cSld>
  <p:clrMapOvr>
    <a:masterClrMapping/>
  </p:clrMapOvr>
</p:sld>
</file>

<file path=ppt/theme/theme1.xml><?xml version="1.0" encoding="utf-8"?>
<a:theme xmlns:a="http://schemas.openxmlformats.org/drawingml/2006/main" name="District PowerPoint Presentation">
  <a:themeElements>
    <a:clrScheme name="District Colors">
      <a:dk1>
        <a:srgbClr val="2C2C2C"/>
      </a:dk1>
      <a:lt1>
        <a:srgbClr val="FFFFFF"/>
      </a:lt1>
      <a:dk2>
        <a:srgbClr val="595959"/>
      </a:dk2>
      <a:lt2>
        <a:srgbClr val="F2F2F2"/>
      </a:lt2>
      <a:accent1>
        <a:srgbClr val="F68721"/>
      </a:accent1>
      <a:accent2>
        <a:srgbClr val="FEBF4B"/>
      </a:accent2>
      <a:accent3>
        <a:srgbClr val="ADD1EF"/>
      </a:accent3>
      <a:accent4>
        <a:srgbClr val="5BBA47"/>
      </a:accent4>
      <a:accent5>
        <a:srgbClr val="043673"/>
      </a:accent5>
      <a:accent6>
        <a:srgbClr val="0777BE"/>
      </a:accent6>
      <a:hlink>
        <a:srgbClr val="F68721"/>
      </a:hlink>
      <a:folHlink>
        <a:srgbClr val="C55A1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1525</Words>
  <Application>Microsoft Office PowerPoint</Application>
  <PresentationFormat>Widescreen</PresentationFormat>
  <Paragraphs>241</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Open Sans SemiBold</vt:lpstr>
      <vt:lpstr>Arial</vt:lpstr>
      <vt:lpstr>Britannic Bold</vt:lpstr>
      <vt:lpstr>Aharoni</vt:lpstr>
      <vt:lpstr>Open Sans</vt:lpstr>
      <vt:lpstr>Mongolian Baiti</vt:lpstr>
      <vt:lpstr>Wingdings</vt:lpstr>
      <vt:lpstr>Berlin Sans FB Demi</vt:lpstr>
      <vt:lpstr>Elephant</vt:lpstr>
      <vt:lpstr>District PowerPoint Presentation</vt:lpstr>
      <vt:lpstr>PowerPoint Presentation</vt:lpstr>
      <vt:lpstr>Vendor Open House</vt:lpstr>
      <vt:lpstr>PowerPoint Presentation</vt:lpstr>
      <vt:lpstr>Procurement Services</vt:lpstr>
      <vt:lpstr>Procurement Services Staff</vt:lpstr>
      <vt:lpstr>District Departments Served</vt:lpstr>
      <vt:lpstr>PowerPoint Presentation</vt:lpstr>
      <vt:lpstr>PowerPoint Presentation</vt:lpstr>
      <vt:lpstr>Vendor Registration</vt:lpstr>
      <vt:lpstr>Vendor Fingerprinting / Background Screening</vt:lpstr>
      <vt:lpstr>Where do I find bids?</vt:lpstr>
      <vt:lpstr>Solicitation Types – Over $50K</vt:lpstr>
      <vt:lpstr>Bid Openings</vt:lpstr>
      <vt:lpstr>Bid Life Cycle</vt:lpstr>
      <vt:lpstr>Upcoming Solicitations</vt:lpstr>
      <vt:lpstr>Expanding Your Business</vt:lpstr>
      <vt:lpstr>Construction Solicitations</vt:lpstr>
      <vt:lpstr>Advertising &amp; Opening</vt:lpstr>
      <vt:lpstr>RFQ Evaluation Process</vt:lpstr>
      <vt:lpstr>Upcoming  Construction Solicitations</vt:lpstr>
      <vt:lpstr>Subcontracting on  District Projects</vt:lpstr>
      <vt:lpstr>Current General Contractors</vt:lpstr>
      <vt:lpstr>Current Construction Projects with Subcontracting Opportunities</vt:lpstr>
      <vt:lpstr>Current Construction Projects with Subcontracting Opportunities</vt:lpstr>
      <vt:lpstr>Match Maker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Stiller, Edith</dc:creator>
  <cp:lastModifiedBy>Howard, Laura</cp:lastModifiedBy>
  <cp:revision>8</cp:revision>
  <dcterms:modified xsi:type="dcterms:W3CDTF">2021-04-12T19:35:38Z</dcterms:modified>
</cp:coreProperties>
</file>